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34"/>
  </p:notesMasterIdLst>
  <p:sldIdLst>
    <p:sldId id="256" r:id="rId5"/>
    <p:sldId id="258" r:id="rId6"/>
    <p:sldId id="307" r:id="rId7"/>
    <p:sldId id="318" r:id="rId8"/>
    <p:sldId id="320" r:id="rId9"/>
    <p:sldId id="321" r:id="rId10"/>
    <p:sldId id="311" r:id="rId11"/>
    <p:sldId id="312" r:id="rId12"/>
    <p:sldId id="323" r:id="rId13"/>
    <p:sldId id="329" r:id="rId14"/>
    <p:sldId id="338" r:id="rId15"/>
    <p:sldId id="332" r:id="rId16"/>
    <p:sldId id="331" r:id="rId17"/>
    <p:sldId id="330" r:id="rId18"/>
    <p:sldId id="339" r:id="rId19"/>
    <p:sldId id="349" r:id="rId20"/>
    <p:sldId id="264" r:id="rId21"/>
    <p:sldId id="342" r:id="rId22"/>
    <p:sldId id="262" r:id="rId23"/>
    <p:sldId id="341" r:id="rId24"/>
    <p:sldId id="334" r:id="rId25"/>
    <p:sldId id="346" r:id="rId26"/>
    <p:sldId id="345" r:id="rId27"/>
    <p:sldId id="343" r:id="rId28"/>
    <p:sldId id="335" r:id="rId29"/>
    <p:sldId id="347" r:id="rId30"/>
    <p:sldId id="348" r:id="rId31"/>
    <p:sldId id="340" r:id="rId32"/>
    <p:sldId id="287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Condensed" panose="02000000000000000000" pitchFamily="2" charset="0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E2EE"/>
    <a:srgbClr val="593F24"/>
    <a:srgbClr val="453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58696-A723-4857-B1BB-A7AD7B0F47F8}" v="4" dt="2022-12-21T12:28:57.956"/>
  </p1510:revLst>
</p1510:revInfo>
</file>

<file path=ppt/tableStyles.xml><?xml version="1.0" encoding="utf-8"?>
<a:tblStyleLst xmlns:a="http://schemas.openxmlformats.org/drawingml/2006/main" def="{A48B6F19-B9C7-4440-82A7-4A306BC4BE83}">
  <a:tblStyle styleId="{A48B6F19-B9C7-4440-82A7-4A306BC4BE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14" autoAdjust="0"/>
  </p:normalViewPr>
  <p:slideViewPr>
    <p:cSldViewPr snapToGrid="0">
      <p:cViewPr varScale="1">
        <p:scale>
          <a:sx n="86" d="100"/>
          <a:sy n="86" d="100"/>
        </p:scale>
        <p:origin x="1354" y="1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vatore Chianese" userId="374a05198d0a94c5" providerId="LiveId" clId="{1F058696-A723-4857-B1BB-A7AD7B0F47F8}"/>
    <pc:docChg chg="undo custSel modSld">
      <pc:chgData name="Salvatore Chianese" userId="374a05198d0a94c5" providerId="LiveId" clId="{1F058696-A723-4857-B1BB-A7AD7B0F47F8}" dt="2022-12-21T12:30:26.707" v="17" actId="2710"/>
      <pc:docMkLst>
        <pc:docMk/>
      </pc:docMkLst>
      <pc:sldChg chg="addSp delSp mod">
        <pc:chgData name="Salvatore Chianese" userId="374a05198d0a94c5" providerId="LiveId" clId="{1F058696-A723-4857-B1BB-A7AD7B0F47F8}" dt="2022-12-21T12:29:22.726" v="15" actId="478"/>
        <pc:sldMkLst>
          <pc:docMk/>
          <pc:sldMk cId="0" sldId="264"/>
        </pc:sldMkLst>
        <pc:picChg chg="add del">
          <ac:chgData name="Salvatore Chianese" userId="374a05198d0a94c5" providerId="LiveId" clId="{1F058696-A723-4857-B1BB-A7AD7B0F47F8}" dt="2022-12-21T12:29:20.735" v="14" actId="478"/>
          <ac:picMkLst>
            <pc:docMk/>
            <pc:sldMk cId="0" sldId="264"/>
            <ac:picMk id="78" creationId="{C5EB3521-6052-D5F7-7202-8E0647F6CEF4}"/>
          </ac:picMkLst>
        </pc:picChg>
        <pc:picChg chg="del">
          <ac:chgData name="Salvatore Chianese" userId="374a05198d0a94c5" providerId="LiveId" clId="{1F058696-A723-4857-B1BB-A7AD7B0F47F8}" dt="2022-12-21T12:29:22.726" v="15" actId="478"/>
          <ac:picMkLst>
            <pc:docMk/>
            <pc:sldMk cId="0" sldId="264"/>
            <ac:picMk id="79" creationId="{713767BE-A438-BF60-F471-32FCBA5C0B4B}"/>
          </ac:picMkLst>
        </pc:picChg>
        <pc:picChg chg="del">
          <ac:chgData name="Salvatore Chianese" userId="374a05198d0a94c5" providerId="LiveId" clId="{1F058696-A723-4857-B1BB-A7AD7B0F47F8}" dt="2022-12-21T12:28:42.443" v="0" actId="478"/>
          <ac:picMkLst>
            <pc:docMk/>
            <pc:sldMk cId="0" sldId="264"/>
            <ac:picMk id="80" creationId="{247CD941-354C-59D0-DCCE-F49DF81B5AA5}"/>
          </ac:picMkLst>
        </pc:picChg>
      </pc:sldChg>
      <pc:sldChg chg="addSp delSp mod">
        <pc:chgData name="Salvatore Chianese" userId="374a05198d0a94c5" providerId="LiveId" clId="{1F058696-A723-4857-B1BB-A7AD7B0F47F8}" dt="2022-12-21T12:29:12.200" v="12" actId="478"/>
        <pc:sldMkLst>
          <pc:docMk/>
          <pc:sldMk cId="2320517046" sldId="330"/>
        </pc:sldMkLst>
        <pc:picChg chg="add del">
          <ac:chgData name="Salvatore Chianese" userId="374a05198d0a94c5" providerId="LiveId" clId="{1F058696-A723-4857-B1BB-A7AD7B0F47F8}" dt="2022-12-21T12:29:10.230" v="11" actId="478"/>
          <ac:picMkLst>
            <pc:docMk/>
            <pc:sldMk cId="2320517046" sldId="330"/>
            <ac:picMk id="13" creationId="{F11CAD72-97FC-3A95-648F-B46348655FA4}"/>
          </ac:picMkLst>
        </pc:picChg>
        <pc:picChg chg="add del">
          <ac:chgData name="Salvatore Chianese" userId="374a05198d0a94c5" providerId="LiveId" clId="{1F058696-A723-4857-B1BB-A7AD7B0F47F8}" dt="2022-12-21T12:29:09.652" v="10" actId="478"/>
          <ac:picMkLst>
            <pc:docMk/>
            <pc:sldMk cId="2320517046" sldId="330"/>
            <ac:picMk id="14" creationId="{A90D0400-8CEB-496B-36B9-473D9E00D914}"/>
          </ac:picMkLst>
        </pc:picChg>
        <pc:picChg chg="del">
          <ac:chgData name="Salvatore Chianese" userId="374a05198d0a94c5" providerId="LiveId" clId="{1F058696-A723-4857-B1BB-A7AD7B0F47F8}" dt="2022-12-21T12:29:12.200" v="12" actId="478"/>
          <ac:picMkLst>
            <pc:docMk/>
            <pc:sldMk cId="2320517046" sldId="330"/>
            <ac:picMk id="15" creationId="{869A5898-9882-3BA9-EABA-BF634308530D}"/>
          </ac:picMkLst>
        </pc:picChg>
      </pc:sldChg>
      <pc:sldChg chg="delSp mod">
        <pc:chgData name="Salvatore Chianese" userId="374a05198d0a94c5" providerId="LiveId" clId="{1F058696-A723-4857-B1BB-A7AD7B0F47F8}" dt="2022-12-21T12:29:06.147" v="9" actId="478"/>
        <pc:sldMkLst>
          <pc:docMk/>
          <pc:sldMk cId="2460032718" sldId="331"/>
        </pc:sldMkLst>
        <pc:graphicFrameChg chg="del">
          <ac:chgData name="Salvatore Chianese" userId="374a05198d0a94c5" providerId="LiveId" clId="{1F058696-A723-4857-B1BB-A7AD7B0F47F8}" dt="2022-12-21T12:29:06.147" v="9" actId="478"/>
          <ac:graphicFrameMkLst>
            <pc:docMk/>
            <pc:sldMk cId="2460032718" sldId="331"/>
            <ac:graphicFrameMk id="15" creationId="{92FBAC35-1CE0-C51B-0698-EFD839A34A85}"/>
          </ac:graphicFrameMkLst>
        </pc:graphicFrameChg>
      </pc:sldChg>
      <pc:sldChg chg="addSp delSp mod">
        <pc:chgData name="Salvatore Chianese" userId="374a05198d0a94c5" providerId="LiveId" clId="{1F058696-A723-4857-B1BB-A7AD7B0F47F8}" dt="2022-12-21T12:29:16.344" v="13" actId="478"/>
        <pc:sldMkLst>
          <pc:docMk/>
          <pc:sldMk cId="3814240560" sldId="339"/>
        </pc:sldMkLst>
        <pc:graphicFrameChg chg="add del">
          <ac:chgData name="Salvatore Chianese" userId="374a05198d0a94c5" providerId="LiveId" clId="{1F058696-A723-4857-B1BB-A7AD7B0F47F8}" dt="2022-12-21T12:29:16.344" v="13" actId="478"/>
          <ac:graphicFrameMkLst>
            <pc:docMk/>
            <pc:sldMk cId="3814240560" sldId="339"/>
            <ac:graphicFrameMk id="12" creationId="{6CD2CAF8-F95B-3513-7FCD-F7FE220FFAB9}"/>
          </ac:graphicFrameMkLst>
        </pc:graphicFrameChg>
      </pc:sldChg>
      <pc:sldChg chg="modSp mod">
        <pc:chgData name="Salvatore Chianese" userId="374a05198d0a94c5" providerId="LiveId" clId="{1F058696-A723-4857-B1BB-A7AD7B0F47F8}" dt="2022-12-21T12:30:26.707" v="17" actId="2710"/>
        <pc:sldMkLst>
          <pc:docMk/>
          <pc:sldMk cId="3433635191" sldId="349"/>
        </pc:sldMkLst>
        <pc:spChg chg="mod">
          <ac:chgData name="Salvatore Chianese" userId="374a05198d0a94c5" providerId="LiveId" clId="{1F058696-A723-4857-B1BB-A7AD7B0F47F8}" dt="2022-12-21T12:30:26.707" v="17" actId="2710"/>
          <ac:spMkLst>
            <pc:docMk/>
            <pc:sldMk cId="3433635191" sldId="349"/>
            <ac:spMk id="3" creationId="{CBBB50C8-33CF-40BC-B797-EE7389576AB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Minimo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Sedie</c:v>
                </c:pt>
                <c:pt idx="1">
                  <c:v>Tavoli</c:v>
                </c:pt>
                <c:pt idx="2">
                  <c:v>Orologi in legno di ulivo</c:v>
                </c:pt>
                <c:pt idx="3">
                  <c:v>Orologi in legno di faggio</c:v>
                </c:pt>
                <c:pt idx="4">
                  <c:v>q di legna di ulivo</c:v>
                </c:pt>
                <c:pt idx="5">
                  <c:v>q di legna di faggio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3</c:v>
                </c:pt>
                <c:pt idx="2">
                  <c:v>5</c:v>
                </c:pt>
                <c:pt idx="3">
                  <c:v>8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56-4488-9F44-071F222906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Prodotti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2973848544537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A56-4488-9F44-071F22290625}"/>
                </c:ext>
              </c:extLst>
            </c:dLbl>
            <c:dLbl>
              <c:idx val="1"/>
              <c:layout>
                <c:manualLayout>
                  <c:x val="0"/>
                  <c:y val="9.53158990296916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A56-4488-9F44-071F22290625}"/>
                </c:ext>
              </c:extLst>
            </c:dLbl>
            <c:dLbl>
              <c:idx val="2"/>
              <c:layout>
                <c:manualLayout>
                  <c:x val="0"/>
                  <c:y val="-1.9063179805938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123-4718-B16B-26FAB56385F1}"/>
                </c:ext>
              </c:extLst>
            </c:dLbl>
            <c:dLbl>
              <c:idx val="4"/>
              <c:layout>
                <c:manualLayout>
                  <c:x val="-1.7676407062879851E-3"/>
                  <c:y val="-1.42973848544537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56-4488-9F44-071F22290625}"/>
                </c:ext>
              </c:extLst>
            </c:dLbl>
            <c:dLbl>
              <c:idx val="5"/>
              <c:layout>
                <c:manualLayout>
                  <c:x val="-1.296254876830905E-16"/>
                  <c:y val="-2.38289747574229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A56-4488-9F44-071F222906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Sedie</c:v>
                </c:pt>
                <c:pt idx="1">
                  <c:v>Tavoli</c:v>
                </c:pt>
                <c:pt idx="2">
                  <c:v>Orologi in legno di ulivo</c:v>
                </c:pt>
                <c:pt idx="3">
                  <c:v>Orologi in legno di faggio</c:v>
                </c:pt>
                <c:pt idx="4">
                  <c:v>q di legna di ulivo</c:v>
                </c:pt>
                <c:pt idx="5">
                  <c:v>q di legna di faggio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8</c:v>
                </c:pt>
                <c:pt idx="3">
                  <c:v>8</c:v>
                </c:pt>
                <c:pt idx="4">
                  <c:v>18.899999999999999</c:v>
                </c:pt>
                <c:pt idx="5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56-4488-9F44-071F222906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Massimo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Sedie</c:v>
                </c:pt>
                <c:pt idx="1">
                  <c:v>Tavoli</c:v>
                </c:pt>
                <c:pt idx="2">
                  <c:v>Orologi in legno di ulivo</c:v>
                </c:pt>
                <c:pt idx="3">
                  <c:v>Orologi in legno di faggio</c:v>
                </c:pt>
                <c:pt idx="4">
                  <c:v>q di legna di ulivo</c:v>
                </c:pt>
                <c:pt idx="5">
                  <c:v>q di legna di faggio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20</c:v>
                </c:pt>
                <c:pt idx="3">
                  <c:v>8</c:v>
                </c:pt>
                <c:pt idx="4">
                  <c:v>30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56-4488-9F44-071F222906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Sedie</c:v>
                </c:pt>
                <c:pt idx="1">
                  <c:v>Tavoli</c:v>
                </c:pt>
                <c:pt idx="2">
                  <c:v>Orologi in legno di ulivo</c:v>
                </c:pt>
                <c:pt idx="3">
                  <c:v>Orologi in legno di faggio</c:v>
                </c:pt>
                <c:pt idx="4">
                  <c:v>q di legna di ulivo</c:v>
                </c:pt>
                <c:pt idx="5">
                  <c:v>q di legna di faggio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4-3A56-4488-9F44-071F2229062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96537919"/>
        <c:axId val="896542495"/>
      </c:barChart>
      <c:catAx>
        <c:axId val="89653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96542495"/>
        <c:crosses val="autoZero"/>
        <c:auto val="1"/>
        <c:lblAlgn val="ctr"/>
        <c:lblOffset val="100"/>
        <c:noMultiLvlLbl val="0"/>
      </c:catAx>
      <c:valAx>
        <c:axId val="896542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9653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56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734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071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774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762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687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3b90c3bb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3b90c3bb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2ecc163e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2ecc163e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it-IT" sz="11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637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27e61823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27e61823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5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27e61823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27e61823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39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3b90c3bb7_0_15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3b90c3bb7_0_15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140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16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563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45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4001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275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697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9182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ecc163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ecc163e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8186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3b90c3bb7_0_15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3b90c3bb7_0_15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3b90c3bb7_0_15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3b90c3bb7_0_15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8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3b90c3bb7_0_15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3b90c3bb7_0_15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882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3b90c3bb7_0_15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3b90c3bb7_0_15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23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3b90c3bb7_0_15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3b90c3bb7_0_15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1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3b90c3bb7_0_15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3b90c3bb7_0_15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974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3b90c3bb7_0_15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3b90c3bb7_0_15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64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3b90c3bb7_0_15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3b90c3bb7_0_15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80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1675" y="-17325"/>
            <a:ext cx="91557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8875" y="795975"/>
            <a:ext cx="60243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38875" y="1969525"/>
            <a:ext cx="307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1135950" y="1772575"/>
            <a:ext cx="8122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-160325" y="4560850"/>
            <a:ext cx="6992700" cy="963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/>
          <p:nvPr/>
        </p:nvSpPr>
        <p:spPr>
          <a:xfrm>
            <a:off x="-50" y="-200"/>
            <a:ext cx="9144000" cy="51435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37248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36" name="Google Shape;136;p24"/>
          <p:cNvCxnSpPr/>
          <p:nvPr/>
        </p:nvCxnSpPr>
        <p:spPr>
          <a:xfrm>
            <a:off x="1027418" y="4713275"/>
            <a:ext cx="8219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AND_BOD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-11675" y="-27499"/>
            <a:ext cx="9155700" cy="51711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37941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-122000" y="2247475"/>
            <a:ext cx="4585800" cy="2598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4680300" y="2247475"/>
            <a:ext cx="4585800" cy="2598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2"/>
          </p:nvPr>
        </p:nvSpPr>
        <p:spPr>
          <a:xfrm>
            <a:off x="916451" y="3335500"/>
            <a:ext cx="16272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916451" y="3710175"/>
            <a:ext cx="16272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ctrTitle" idx="3"/>
          </p:nvPr>
        </p:nvSpPr>
        <p:spPr>
          <a:xfrm>
            <a:off x="2811082" y="3335500"/>
            <a:ext cx="16272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4"/>
          </p:nvPr>
        </p:nvSpPr>
        <p:spPr>
          <a:xfrm>
            <a:off x="2811082" y="3710175"/>
            <a:ext cx="16272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ctrTitle" idx="5"/>
          </p:nvPr>
        </p:nvSpPr>
        <p:spPr>
          <a:xfrm>
            <a:off x="4705715" y="3335500"/>
            <a:ext cx="16272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6"/>
          </p:nvPr>
        </p:nvSpPr>
        <p:spPr>
          <a:xfrm>
            <a:off x="4705715" y="3710175"/>
            <a:ext cx="16272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ctrTitle" idx="7"/>
          </p:nvPr>
        </p:nvSpPr>
        <p:spPr>
          <a:xfrm>
            <a:off x="6600349" y="3335500"/>
            <a:ext cx="16272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8"/>
          </p:nvPr>
        </p:nvSpPr>
        <p:spPr>
          <a:xfrm>
            <a:off x="6600349" y="3710175"/>
            <a:ext cx="16272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3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/>
          <p:nvPr/>
        </p:nvSpPr>
        <p:spPr>
          <a:xfrm>
            <a:off x="-11675" y="-17325"/>
            <a:ext cx="91557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/>
          <p:nvPr/>
        </p:nvSpPr>
        <p:spPr>
          <a:xfrm>
            <a:off x="-11675" y="-17325"/>
            <a:ext cx="91557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35"/>
          <p:cNvCxnSpPr/>
          <p:nvPr/>
        </p:nvCxnSpPr>
        <p:spPr>
          <a:xfrm flipH="1">
            <a:off x="1047000" y="-153325"/>
            <a:ext cx="6839700" cy="4709400"/>
          </a:xfrm>
          <a:prstGeom prst="bentConnector3">
            <a:avLst>
              <a:gd name="adj1" fmla="val 22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/>
          <p:nvPr/>
        </p:nvSpPr>
        <p:spPr>
          <a:xfrm>
            <a:off x="-11675" y="-17325"/>
            <a:ext cx="91947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3" name="Google Shape;213;p36"/>
          <p:cNvCxnSpPr/>
          <p:nvPr/>
        </p:nvCxnSpPr>
        <p:spPr>
          <a:xfrm rot="-5400000">
            <a:off x="-676675" y="1988275"/>
            <a:ext cx="4556100" cy="1776300"/>
          </a:xfrm>
          <a:prstGeom prst="bentConnector3">
            <a:avLst>
              <a:gd name="adj1" fmla="val 10031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bg>
      <p:bgPr>
        <a:solidFill>
          <a:schemeClr val="lt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938875" y="2092300"/>
            <a:ext cx="3092700" cy="13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2">
            <a:alphaModFix/>
          </a:blip>
          <a:srcRect r="67696"/>
          <a:stretch/>
        </p:blipFill>
        <p:spPr>
          <a:xfrm>
            <a:off x="6190175" y="0"/>
            <a:ext cx="29538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1"/>
          <p:cNvCxnSpPr/>
          <p:nvPr/>
        </p:nvCxnSpPr>
        <p:spPr>
          <a:xfrm rot="10800000" flipH="1">
            <a:off x="-151998" y="-87874"/>
            <a:ext cx="6087300" cy="4991400"/>
          </a:xfrm>
          <a:prstGeom prst="bentConnector3">
            <a:avLst>
              <a:gd name="adj1" fmla="val 99739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25569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8699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-11675" y="-27499"/>
            <a:ext cx="9155700" cy="52074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874875" y="3150075"/>
            <a:ext cx="2122200" cy="2170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3510900" y="3150075"/>
            <a:ext cx="2122200" cy="2170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6146925" y="3150075"/>
            <a:ext cx="2122200" cy="2170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37941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ctrTitle" idx="2"/>
          </p:nvPr>
        </p:nvSpPr>
        <p:spPr>
          <a:xfrm>
            <a:off x="944173" y="3187550"/>
            <a:ext cx="1983600" cy="5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>
            <a:off x="944173" y="3735050"/>
            <a:ext cx="19836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ctrTitle" idx="3"/>
          </p:nvPr>
        </p:nvSpPr>
        <p:spPr>
          <a:xfrm>
            <a:off x="3580198" y="3187550"/>
            <a:ext cx="1983600" cy="5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4"/>
          </p:nvPr>
        </p:nvSpPr>
        <p:spPr>
          <a:xfrm>
            <a:off x="3580198" y="3735050"/>
            <a:ext cx="19836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ctrTitle" idx="5"/>
          </p:nvPr>
        </p:nvSpPr>
        <p:spPr>
          <a:xfrm>
            <a:off x="6216223" y="3187550"/>
            <a:ext cx="1983600" cy="5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6"/>
          </p:nvPr>
        </p:nvSpPr>
        <p:spPr>
          <a:xfrm>
            <a:off x="6216223" y="3735050"/>
            <a:ext cx="19836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31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-11675" y="-17325"/>
            <a:ext cx="91947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19728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 rot="-5400000">
            <a:off x="-676675" y="1988275"/>
            <a:ext cx="4556100" cy="1776300"/>
          </a:xfrm>
          <a:prstGeom prst="bentConnector3">
            <a:avLst>
              <a:gd name="adj1" fmla="val 10031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138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11675" y="-17325"/>
            <a:ext cx="92106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37941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38875" y="2118600"/>
            <a:ext cx="4689300" cy="25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4" name="Google Shape;24;p4"/>
          <p:cNvCxnSpPr/>
          <p:nvPr/>
        </p:nvCxnSpPr>
        <p:spPr>
          <a:xfrm flipH="1">
            <a:off x="0" y="-153325"/>
            <a:ext cx="7886700" cy="4766100"/>
          </a:xfrm>
          <a:prstGeom prst="bentConnector3">
            <a:avLst>
              <a:gd name="adj1" fmla="val -6931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11675" y="-17325"/>
            <a:ext cx="91947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-134650" y="4908425"/>
            <a:ext cx="6992700" cy="963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1046675" y="2001175"/>
            <a:ext cx="8211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909859" y="2224500"/>
            <a:ext cx="3438300" cy="24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795841" y="2224500"/>
            <a:ext cx="3438300" cy="24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27249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-11675" y="-17325"/>
            <a:ext cx="92109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45645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938875" y="1948303"/>
            <a:ext cx="7260300" cy="27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4957275" y="-70625"/>
            <a:ext cx="4623300" cy="744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_3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C2018">
              <a:alpha val="5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-128425" y="2501525"/>
            <a:ext cx="8630400" cy="2866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20769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 idx="2"/>
          </p:nvPr>
        </p:nvSpPr>
        <p:spPr>
          <a:xfrm>
            <a:off x="856525" y="3511988"/>
            <a:ext cx="17355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56525" y="3847872"/>
            <a:ext cx="1735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3" hasCustomPrompt="1"/>
          </p:nvPr>
        </p:nvSpPr>
        <p:spPr>
          <a:xfrm>
            <a:off x="856525" y="2959225"/>
            <a:ext cx="1735500" cy="4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4"/>
          </p:nvPr>
        </p:nvSpPr>
        <p:spPr>
          <a:xfrm>
            <a:off x="2768350" y="3511988"/>
            <a:ext cx="17355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5"/>
          </p:nvPr>
        </p:nvSpPr>
        <p:spPr>
          <a:xfrm>
            <a:off x="2768350" y="3847872"/>
            <a:ext cx="1735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6" hasCustomPrompt="1"/>
          </p:nvPr>
        </p:nvSpPr>
        <p:spPr>
          <a:xfrm>
            <a:off x="2768350" y="2959225"/>
            <a:ext cx="1735500" cy="4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 idx="7"/>
          </p:nvPr>
        </p:nvSpPr>
        <p:spPr>
          <a:xfrm>
            <a:off x="4680175" y="3535238"/>
            <a:ext cx="17355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8"/>
          </p:nvPr>
        </p:nvSpPr>
        <p:spPr>
          <a:xfrm>
            <a:off x="4680175" y="3871122"/>
            <a:ext cx="1735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9" hasCustomPrompt="1"/>
          </p:nvPr>
        </p:nvSpPr>
        <p:spPr>
          <a:xfrm>
            <a:off x="4680175" y="2982475"/>
            <a:ext cx="1735500" cy="4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ctrTitle" idx="13"/>
          </p:nvPr>
        </p:nvSpPr>
        <p:spPr>
          <a:xfrm>
            <a:off x="6551975" y="3535238"/>
            <a:ext cx="1735500" cy="4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4"/>
          </p:nvPr>
        </p:nvSpPr>
        <p:spPr>
          <a:xfrm>
            <a:off x="6551975" y="3871122"/>
            <a:ext cx="1735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15" hasCustomPrompt="1"/>
          </p:nvPr>
        </p:nvSpPr>
        <p:spPr>
          <a:xfrm>
            <a:off x="6551975" y="2982475"/>
            <a:ext cx="1735500" cy="4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-11675" y="-17325"/>
            <a:ext cx="91557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-106200" y="1190400"/>
            <a:ext cx="7992900" cy="1500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4100" y="1506975"/>
            <a:ext cx="7063500" cy="10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951600" y="3108688"/>
            <a:ext cx="35760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solidFill>
          <a:schemeClr val="lt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30927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18" name="Google Shape;118;p20"/>
          <p:cNvCxnSpPr/>
          <p:nvPr/>
        </p:nvCxnSpPr>
        <p:spPr>
          <a:xfrm flipH="1">
            <a:off x="727300" y="584343"/>
            <a:ext cx="8444100" cy="1091700"/>
          </a:xfrm>
          <a:prstGeom prst="bentConnector3">
            <a:avLst>
              <a:gd name="adj1" fmla="val 10007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-11675" y="-17325"/>
            <a:ext cx="9225000" cy="5197200"/>
          </a:xfrm>
          <a:prstGeom prst="rect">
            <a:avLst/>
          </a:prstGeom>
          <a:solidFill>
            <a:srgbClr val="000000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938875" y="919625"/>
            <a:ext cx="2372700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26" name="Google Shape;126;p22"/>
          <p:cNvCxnSpPr/>
          <p:nvPr/>
        </p:nvCxnSpPr>
        <p:spPr>
          <a:xfrm flipH="1">
            <a:off x="1874025" y="0"/>
            <a:ext cx="6839700" cy="4709400"/>
          </a:xfrm>
          <a:prstGeom prst="bentConnector3">
            <a:avLst>
              <a:gd name="adj1" fmla="val 22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"/>
              <a:buNone/>
              <a:defRPr sz="2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61" r:id="rId7"/>
    <p:sldLayoutId id="2147483666" r:id="rId8"/>
    <p:sldLayoutId id="2147483668" r:id="rId9"/>
    <p:sldLayoutId id="2147483670" r:id="rId10"/>
    <p:sldLayoutId id="2147483672" r:id="rId11"/>
    <p:sldLayoutId id="2147483680" r:id="rId12"/>
    <p:sldLayoutId id="2147483681" r:id="rId13"/>
    <p:sldLayoutId id="2147483682" r:id="rId14"/>
    <p:sldLayoutId id="2147483685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ctrTitle"/>
          </p:nvPr>
        </p:nvSpPr>
        <p:spPr>
          <a:xfrm>
            <a:off x="1038875" y="795975"/>
            <a:ext cx="60243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Azienda </a:t>
            </a:r>
            <a:r>
              <a:rPr lang="en" dirty="0">
                <a:solidFill>
                  <a:srgbClr val="51E2EE"/>
                </a:solidFill>
              </a:rPr>
              <a:t>PASM</a:t>
            </a:r>
            <a:endParaRPr dirty="0">
              <a:solidFill>
                <a:srgbClr val="51E2EE"/>
              </a:solidFill>
            </a:endParaRPr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1"/>
          </p:nvPr>
        </p:nvSpPr>
        <p:spPr>
          <a:xfrm>
            <a:off x="1038875" y="1969525"/>
            <a:ext cx="515237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Specializzata nella lavorazione artigianale del legno </a:t>
            </a:r>
            <a:endParaRPr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0F68B68-8EE6-31E1-08D3-154A943F5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0" t="18751" r="69529" b="8267"/>
          <a:stretch/>
        </p:blipFill>
        <p:spPr>
          <a:xfrm>
            <a:off x="6810375" y="4152900"/>
            <a:ext cx="2162175" cy="88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35;p41">
            <a:extLst>
              <a:ext uri="{FF2B5EF4-FFF2-40B4-BE49-F238E27FC236}">
                <a16:creationId xmlns:a16="http://schemas.microsoft.com/office/drawing/2014/main" id="{0A85454F-66E1-0EE0-67E6-C605029BB001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7985088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Soluzione mediante </a:t>
            </a:r>
            <a:r>
              <a:rPr lang="en" dirty="0">
                <a:solidFill>
                  <a:srgbClr val="51E2EE"/>
                </a:solidFill>
              </a:rPr>
              <a:t>Simulated-Annealing</a:t>
            </a:r>
            <a:endParaRPr lang="it-IT" dirty="0">
              <a:solidFill>
                <a:srgbClr val="51E2EE"/>
              </a:solidFill>
            </a:endParaRPr>
          </a:p>
        </p:txBody>
      </p:sp>
      <p:grpSp>
        <p:nvGrpSpPr>
          <p:cNvPr id="197" name="Gruppo 196">
            <a:extLst>
              <a:ext uri="{FF2B5EF4-FFF2-40B4-BE49-F238E27FC236}">
                <a16:creationId xmlns:a16="http://schemas.microsoft.com/office/drawing/2014/main" id="{61A1568B-5AF5-3182-032C-A655B6200017}"/>
              </a:ext>
            </a:extLst>
          </p:cNvPr>
          <p:cNvGrpSpPr/>
          <p:nvPr/>
        </p:nvGrpSpPr>
        <p:grpSpPr>
          <a:xfrm>
            <a:off x="806363" y="1280197"/>
            <a:ext cx="7551887" cy="3334354"/>
            <a:chOff x="370065" y="1280197"/>
            <a:chExt cx="7551887" cy="3334354"/>
          </a:xfrm>
        </p:grpSpPr>
        <p:sp>
          <p:nvSpPr>
            <p:cNvPr id="47" name="Rombo 46">
              <a:extLst>
                <a:ext uri="{FF2B5EF4-FFF2-40B4-BE49-F238E27FC236}">
                  <a16:creationId xmlns:a16="http://schemas.microsoft.com/office/drawing/2014/main" id="{A782A1F8-72F1-8C8F-7F7E-4B21251C89E5}"/>
                </a:ext>
              </a:extLst>
            </p:cNvPr>
            <p:cNvSpPr/>
            <p:nvPr/>
          </p:nvSpPr>
          <p:spPr>
            <a:xfrm>
              <a:off x="4726618" y="2181900"/>
              <a:ext cx="1182858" cy="530834"/>
            </a:xfrm>
            <a:prstGeom prst="diamond">
              <a:avLst/>
            </a:prstGeom>
            <a:noFill/>
            <a:ln w="19050">
              <a:solidFill>
                <a:srgbClr val="51E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77672043-F593-EFB8-38A3-64F39593F1BE}"/>
                </a:ext>
              </a:extLst>
            </p:cNvPr>
            <p:cNvSpPr txBox="1"/>
            <p:nvPr/>
          </p:nvSpPr>
          <p:spPr>
            <a:xfrm>
              <a:off x="4861159" y="2338395"/>
              <a:ext cx="9137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T&gt;</a:t>
              </a:r>
              <a:r>
                <a:rPr lang="it-IT" sz="1000" dirty="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it-IT" sz="800" dirty="0" err="1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min</a:t>
              </a:r>
              <a:r>
                <a:rPr lang="it-IT" sz="10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?</a:t>
              </a:r>
            </a:p>
          </p:txBody>
        </p:sp>
        <p:sp>
          <p:nvSpPr>
            <p:cNvPr id="61" name="Rombo 60">
              <a:extLst>
                <a:ext uri="{FF2B5EF4-FFF2-40B4-BE49-F238E27FC236}">
                  <a16:creationId xmlns:a16="http://schemas.microsoft.com/office/drawing/2014/main" id="{60F37752-9020-3825-FC1D-98ACC30ABE5E}"/>
                </a:ext>
              </a:extLst>
            </p:cNvPr>
            <p:cNvSpPr/>
            <p:nvPr/>
          </p:nvSpPr>
          <p:spPr>
            <a:xfrm>
              <a:off x="4726618" y="2961073"/>
              <a:ext cx="1182858" cy="530835"/>
            </a:xfrm>
            <a:prstGeom prst="diamond">
              <a:avLst/>
            </a:prstGeom>
            <a:noFill/>
            <a:ln w="19050">
              <a:solidFill>
                <a:srgbClr val="51E2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24C8D020-6B2E-03D2-3646-5401698BF237}"/>
                </a:ext>
              </a:extLst>
            </p:cNvPr>
            <p:cNvSpPr txBox="1"/>
            <p:nvPr/>
          </p:nvSpPr>
          <p:spPr>
            <a:xfrm>
              <a:off x="4861159" y="3093751"/>
              <a:ext cx="9137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Giri iniziali?</a:t>
              </a:r>
            </a:p>
          </p:txBody>
        </p:sp>
        <p:grpSp>
          <p:nvGrpSpPr>
            <p:cNvPr id="113" name="Gruppo 112">
              <a:extLst>
                <a:ext uri="{FF2B5EF4-FFF2-40B4-BE49-F238E27FC236}">
                  <a16:creationId xmlns:a16="http://schemas.microsoft.com/office/drawing/2014/main" id="{78A8A043-0441-77CB-2572-71539F95081E}"/>
                </a:ext>
              </a:extLst>
            </p:cNvPr>
            <p:cNvGrpSpPr/>
            <p:nvPr/>
          </p:nvGrpSpPr>
          <p:grpSpPr>
            <a:xfrm>
              <a:off x="1790302" y="4083716"/>
              <a:ext cx="1182858" cy="530835"/>
              <a:chOff x="2291921" y="4081792"/>
              <a:chExt cx="1182858" cy="530835"/>
            </a:xfrm>
          </p:grpSpPr>
          <p:sp>
            <p:nvSpPr>
              <p:cNvPr id="89" name="Rombo 88">
                <a:extLst>
                  <a:ext uri="{FF2B5EF4-FFF2-40B4-BE49-F238E27FC236}">
                    <a16:creationId xmlns:a16="http://schemas.microsoft.com/office/drawing/2014/main" id="{AEA5EAB4-4100-0B56-38FB-7A6F64721C64}"/>
                  </a:ext>
                </a:extLst>
              </p:cNvPr>
              <p:cNvSpPr/>
              <p:nvPr/>
            </p:nvSpPr>
            <p:spPr>
              <a:xfrm>
                <a:off x="2291921" y="4081792"/>
                <a:ext cx="1182858" cy="530835"/>
              </a:xfrm>
              <a:prstGeom prst="diamond">
                <a:avLst/>
              </a:prstGeom>
              <a:noFill/>
              <a:ln w="19050">
                <a:solidFill>
                  <a:srgbClr val="51E2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60A91FB7-DC5B-BA5A-3D75-2541B60F2D9B}"/>
                  </a:ext>
                </a:extLst>
              </p:cNvPr>
              <p:cNvSpPr txBox="1"/>
              <p:nvPr/>
            </p:nvSpPr>
            <p:spPr>
              <a:xfrm>
                <a:off x="2426461" y="4218781"/>
                <a:ext cx="99871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00" dirty="0" err="1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E</a:t>
                </a:r>
                <a:r>
                  <a:rPr lang="it-IT" sz="800" dirty="0" err="1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new</a:t>
                </a:r>
                <a:r>
                  <a:rPr lang="it-IT" sz="1000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 &lt; </a:t>
                </a:r>
                <a:r>
                  <a:rPr lang="it-IT" sz="1000" dirty="0" err="1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E</a:t>
                </a:r>
                <a:r>
                  <a:rPr lang="it-IT" sz="800" dirty="0" err="1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old</a:t>
                </a:r>
                <a:r>
                  <a:rPr lang="it-IT" sz="1000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?</a:t>
                </a:r>
              </a:p>
            </p:txBody>
          </p:sp>
        </p:grpSp>
        <p:sp>
          <p:nvSpPr>
            <p:cNvPr id="45" name="Google Shape;525;p64">
              <a:extLst>
                <a:ext uri="{FF2B5EF4-FFF2-40B4-BE49-F238E27FC236}">
                  <a16:creationId xmlns:a16="http://schemas.microsoft.com/office/drawing/2014/main" id="{E49A65BD-958E-7FC6-5A86-4D7047A36AA3}"/>
                </a:ext>
              </a:extLst>
            </p:cNvPr>
            <p:cNvSpPr txBox="1"/>
            <p:nvPr/>
          </p:nvSpPr>
          <p:spPr>
            <a:xfrm>
              <a:off x="4669064" y="1280197"/>
              <a:ext cx="1297966" cy="240037"/>
            </a:xfrm>
            <a:prstGeom prst="rect">
              <a:avLst/>
            </a:prstGeom>
            <a:noFill/>
            <a:ln w="19050" cap="flat" cmpd="sng">
              <a:solidFill>
                <a:srgbClr val="51E2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Soluzione Iniziale</a:t>
              </a:r>
              <a:endParaRPr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6" name="Google Shape;535;p64">
              <a:extLst>
                <a:ext uri="{FF2B5EF4-FFF2-40B4-BE49-F238E27FC236}">
                  <a16:creationId xmlns:a16="http://schemas.microsoft.com/office/drawing/2014/main" id="{6474877A-F001-A0A7-E0C0-3EC78E29089C}"/>
                </a:ext>
              </a:extLst>
            </p:cNvPr>
            <p:cNvCxnSpPr>
              <a:cxnSpLocks/>
              <a:stCxn id="45" idx="2"/>
              <a:endCxn id="47" idx="0"/>
            </p:cNvCxnSpPr>
            <p:nvPr/>
          </p:nvCxnSpPr>
          <p:spPr>
            <a:xfrm>
              <a:off x="5318047" y="1520234"/>
              <a:ext cx="0" cy="661666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Google Shape;535;p64">
              <a:extLst>
                <a:ext uri="{FF2B5EF4-FFF2-40B4-BE49-F238E27FC236}">
                  <a16:creationId xmlns:a16="http://schemas.microsoft.com/office/drawing/2014/main" id="{3CC70F51-4B95-0C8B-B82E-1C961A18386A}"/>
                </a:ext>
              </a:extLst>
            </p:cNvPr>
            <p:cNvCxnSpPr>
              <a:cxnSpLocks/>
              <a:stCxn id="47" idx="3"/>
              <a:endCxn id="51" idx="1"/>
            </p:cNvCxnSpPr>
            <p:nvPr/>
          </p:nvCxnSpPr>
          <p:spPr>
            <a:xfrm>
              <a:off x="5909476" y="2447317"/>
              <a:ext cx="883500" cy="623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B265FBF0-2ACD-59F7-C86A-51F9A1F465E6}"/>
                </a:ext>
              </a:extLst>
            </p:cNvPr>
            <p:cNvSpPr txBox="1"/>
            <p:nvPr/>
          </p:nvSpPr>
          <p:spPr>
            <a:xfrm>
              <a:off x="6132949" y="2193507"/>
              <a:ext cx="41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No</a:t>
              </a:r>
            </a:p>
          </p:txBody>
        </p:sp>
        <p:sp>
          <p:nvSpPr>
            <p:cNvPr id="51" name="Google Shape;525;p64">
              <a:extLst>
                <a:ext uri="{FF2B5EF4-FFF2-40B4-BE49-F238E27FC236}">
                  <a16:creationId xmlns:a16="http://schemas.microsoft.com/office/drawing/2014/main" id="{7D05379F-ECAC-FFB5-763E-2279D76C7015}"/>
                </a:ext>
              </a:extLst>
            </p:cNvPr>
            <p:cNvSpPr txBox="1"/>
            <p:nvPr/>
          </p:nvSpPr>
          <p:spPr>
            <a:xfrm>
              <a:off x="6792976" y="2154061"/>
              <a:ext cx="1128976" cy="587758"/>
            </a:xfrm>
            <a:prstGeom prst="rect">
              <a:avLst/>
            </a:prstGeom>
            <a:noFill/>
            <a:ln w="19050" cap="flat" cmpd="sng">
              <a:solidFill>
                <a:srgbClr val="51E2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Soluzione Ottimale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" name="Google Shape;524;p64">
              <a:extLst>
                <a:ext uri="{FF2B5EF4-FFF2-40B4-BE49-F238E27FC236}">
                  <a16:creationId xmlns:a16="http://schemas.microsoft.com/office/drawing/2014/main" id="{11EA45C5-33EE-C2CA-F13C-72A6190E7F7A}"/>
                </a:ext>
              </a:extLst>
            </p:cNvPr>
            <p:cNvCxnSpPr>
              <a:cxnSpLocks/>
              <a:stCxn id="47" idx="2"/>
              <a:endCxn id="61" idx="0"/>
            </p:cNvCxnSpPr>
            <p:nvPr/>
          </p:nvCxnSpPr>
          <p:spPr>
            <a:xfrm>
              <a:off x="5318047" y="2712734"/>
              <a:ext cx="0" cy="24833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93A9D91E-F951-E404-00B6-60FB76345B7A}"/>
                </a:ext>
              </a:extLst>
            </p:cNvPr>
            <p:cNvSpPr txBox="1"/>
            <p:nvPr/>
          </p:nvSpPr>
          <p:spPr>
            <a:xfrm>
              <a:off x="5324399" y="2701151"/>
              <a:ext cx="335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Si</a:t>
              </a:r>
            </a:p>
          </p:txBody>
        </p:sp>
        <p:cxnSp>
          <p:nvCxnSpPr>
            <p:cNvPr id="65" name="Google Shape;524;p64">
              <a:extLst>
                <a:ext uri="{FF2B5EF4-FFF2-40B4-BE49-F238E27FC236}">
                  <a16:creationId xmlns:a16="http://schemas.microsoft.com/office/drawing/2014/main" id="{7096699F-D992-3D62-C379-A22EAF5FCFF0}"/>
                </a:ext>
              </a:extLst>
            </p:cNvPr>
            <p:cNvCxnSpPr>
              <a:cxnSpLocks/>
              <a:stCxn id="61" idx="1"/>
              <a:endCxn id="77" idx="0"/>
            </p:cNvCxnSpPr>
            <p:nvPr/>
          </p:nvCxnSpPr>
          <p:spPr>
            <a:xfrm rot="10800000" flipV="1">
              <a:off x="4459522" y="3226491"/>
              <a:ext cx="267097" cy="412858"/>
            </a:xfrm>
            <a:prstGeom prst="bentConnector2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0" name="Google Shape;524;p64">
              <a:extLst>
                <a:ext uri="{FF2B5EF4-FFF2-40B4-BE49-F238E27FC236}">
                  <a16:creationId xmlns:a16="http://schemas.microsoft.com/office/drawing/2014/main" id="{109A7AD8-C21D-36EB-9FE1-2CA033F02260}"/>
                </a:ext>
              </a:extLst>
            </p:cNvPr>
            <p:cNvCxnSpPr>
              <a:cxnSpLocks/>
              <a:stCxn id="61" idx="3"/>
              <a:endCxn id="78" idx="0"/>
            </p:cNvCxnSpPr>
            <p:nvPr/>
          </p:nvCxnSpPr>
          <p:spPr>
            <a:xfrm>
              <a:off x="5909476" y="3226491"/>
              <a:ext cx="296195" cy="415785"/>
            </a:xfrm>
            <a:prstGeom prst="bentConnector2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7" name="Google Shape;526;p64">
              <a:extLst>
                <a:ext uri="{FF2B5EF4-FFF2-40B4-BE49-F238E27FC236}">
                  <a16:creationId xmlns:a16="http://schemas.microsoft.com/office/drawing/2014/main" id="{22CAE315-FE1B-1D97-3506-5705DAB67593}"/>
                </a:ext>
              </a:extLst>
            </p:cNvPr>
            <p:cNvSpPr txBox="1"/>
            <p:nvPr/>
          </p:nvSpPr>
          <p:spPr>
            <a:xfrm>
              <a:off x="3669448" y="3639349"/>
              <a:ext cx="1580146" cy="327707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Nuova soluzione globale</a:t>
              </a:r>
              <a:endParaRPr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526;p64">
              <a:extLst>
                <a:ext uri="{FF2B5EF4-FFF2-40B4-BE49-F238E27FC236}">
                  <a16:creationId xmlns:a16="http://schemas.microsoft.com/office/drawing/2014/main" id="{3ED3363E-28E1-9844-BE06-BB8FA344A15B}"/>
                </a:ext>
              </a:extLst>
            </p:cNvPr>
            <p:cNvSpPr txBox="1"/>
            <p:nvPr/>
          </p:nvSpPr>
          <p:spPr>
            <a:xfrm>
              <a:off x="5415598" y="3642276"/>
              <a:ext cx="1580146" cy="327707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Nuova soluzione locale</a:t>
              </a:r>
              <a:endParaRPr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DF89C316-7DE3-713D-4F8D-1CABAF6F9537}"/>
                </a:ext>
              </a:extLst>
            </p:cNvPr>
            <p:cNvSpPr txBox="1"/>
            <p:nvPr/>
          </p:nvSpPr>
          <p:spPr>
            <a:xfrm>
              <a:off x="5848431" y="2982227"/>
              <a:ext cx="41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No</a:t>
              </a: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FE284D29-E902-78F6-1A47-2EAE1EA2B26E}"/>
                </a:ext>
              </a:extLst>
            </p:cNvPr>
            <p:cNvSpPr txBox="1"/>
            <p:nvPr/>
          </p:nvSpPr>
          <p:spPr>
            <a:xfrm>
              <a:off x="4345529" y="2970468"/>
              <a:ext cx="41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Si</a:t>
              </a:r>
            </a:p>
          </p:txBody>
        </p:sp>
        <p:cxnSp>
          <p:nvCxnSpPr>
            <p:cNvPr id="91" name="Google Shape;524;p64">
              <a:extLst>
                <a:ext uri="{FF2B5EF4-FFF2-40B4-BE49-F238E27FC236}">
                  <a16:creationId xmlns:a16="http://schemas.microsoft.com/office/drawing/2014/main" id="{E818B73C-0D33-DB23-99C3-93814E33871F}"/>
                </a:ext>
              </a:extLst>
            </p:cNvPr>
            <p:cNvCxnSpPr>
              <a:cxnSpLocks/>
              <a:stCxn id="77" idx="2"/>
              <a:endCxn id="89" idx="3"/>
            </p:cNvCxnSpPr>
            <p:nvPr/>
          </p:nvCxnSpPr>
          <p:spPr>
            <a:xfrm rot="5400000">
              <a:off x="3525302" y="3414915"/>
              <a:ext cx="382078" cy="1486361"/>
            </a:xfrm>
            <a:prstGeom prst="bentConnector2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Google Shape;524;p64">
              <a:extLst>
                <a:ext uri="{FF2B5EF4-FFF2-40B4-BE49-F238E27FC236}">
                  <a16:creationId xmlns:a16="http://schemas.microsoft.com/office/drawing/2014/main" id="{EAEF9B35-5731-9AF0-F84B-5361D4B6A4F9}"/>
                </a:ext>
              </a:extLst>
            </p:cNvPr>
            <p:cNvCxnSpPr>
              <a:cxnSpLocks/>
              <a:stCxn id="78" idx="2"/>
              <a:endCxn id="89" idx="3"/>
            </p:cNvCxnSpPr>
            <p:nvPr/>
          </p:nvCxnSpPr>
          <p:spPr>
            <a:xfrm rot="5400000">
              <a:off x="4399841" y="2543303"/>
              <a:ext cx="379151" cy="3232511"/>
            </a:xfrm>
            <a:prstGeom prst="bentConnector2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08" name="Gruppo 107">
              <a:extLst>
                <a:ext uri="{FF2B5EF4-FFF2-40B4-BE49-F238E27FC236}">
                  <a16:creationId xmlns:a16="http://schemas.microsoft.com/office/drawing/2014/main" id="{07D07C62-E501-6616-DF64-E142EB20BD6C}"/>
                </a:ext>
              </a:extLst>
            </p:cNvPr>
            <p:cNvGrpSpPr/>
            <p:nvPr/>
          </p:nvGrpSpPr>
          <p:grpSpPr>
            <a:xfrm>
              <a:off x="1594034" y="3156027"/>
              <a:ext cx="1580146" cy="635719"/>
              <a:chOff x="2073946" y="3894406"/>
              <a:chExt cx="1580146" cy="635719"/>
            </a:xfrm>
          </p:grpSpPr>
          <p:sp>
            <p:nvSpPr>
              <p:cNvPr id="104" name="Rombo 103">
                <a:extLst>
                  <a:ext uri="{FF2B5EF4-FFF2-40B4-BE49-F238E27FC236}">
                    <a16:creationId xmlns:a16="http://schemas.microsoft.com/office/drawing/2014/main" id="{DB29F4AB-A188-0822-6004-901922DB421E}"/>
                  </a:ext>
                </a:extLst>
              </p:cNvPr>
              <p:cNvSpPr/>
              <p:nvPr/>
            </p:nvSpPr>
            <p:spPr>
              <a:xfrm>
                <a:off x="2073946" y="3894406"/>
                <a:ext cx="1580146" cy="635719"/>
              </a:xfrm>
              <a:prstGeom prst="diamond">
                <a:avLst/>
              </a:prstGeom>
              <a:noFill/>
              <a:ln w="19050">
                <a:solidFill>
                  <a:srgbClr val="51E2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CasellaDiTesto 104">
                    <a:extLst>
                      <a:ext uri="{FF2B5EF4-FFF2-40B4-BE49-F238E27FC236}">
                        <a16:creationId xmlns:a16="http://schemas.microsoft.com/office/drawing/2014/main" id="{673D097C-3633-6F49-181E-8DA4AD299E9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6365" y="4020690"/>
                    <a:ext cx="1539602" cy="3709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it-IT" sz="800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  <a:sym typeface="Roboto"/>
                      </a:rPr>
                      <a:t>rand &lt;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it-IT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it-IT" sz="800" b="0" i="0" smtClean="0">
                                <a:solidFill>
                                  <a:schemeClr val="bg1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Roboto Condensed" panose="02000000000000000000" pitchFamily="2" charset="0"/>
                                <a:sym typeface="Roboto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800" b="0" i="0" smtClean="0">
                                <a:solidFill>
                                  <a:schemeClr val="bg1"/>
                                </a:solidFill>
                                <a:latin typeface="Roboto Condensed" panose="02000000000000000000" pitchFamily="2" charset="0"/>
                                <a:ea typeface="Roboto Condensed" panose="02000000000000000000" pitchFamily="2" charset="0"/>
                                <a:cs typeface="Roboto Condensed" panose="02000000000000000000" pitchFamily="2" charset="0"/>
                                <a:sym typeface="Roboto"/>
                              </a:rPr>
                              <m:t>e</m:t>
                            </m:r>
                          </m:e>
                          <m:sup>
                            <m:r>
                              <a:rPr lang="it-IT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−</m:t>
                            </m:r>
                            <m:r>
                              <a:rPr lang="it-IT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it-IT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it-IT" sz="800" b="0" i="0" smtClean="0">
                                    <a:solidFill>
                                      <a:schemeClr val="bg1"/>
                                    </a:solidFill>
                                    <a:latin typeface="Roboto Condensed" panose="02000000000000000000" pitchFamily="2" charset="0"/>
                                    <a:ea typeface="Roboto Condensed" panose="02000000000000000000" pitchFamily="2" charset="0"/>
                                    <a:cs typeface="Roboto Condensed" panose="02000000000000000000" pitchFamily="2" charset="0"/>
                                    <a:sym typeface="Roboto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sz="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it-IT" sz="800" b="0" i="0" smtClean="0">
                                        <a:solidFill>
                                          <a:schemeClr val="bg1"/>
                                        </a:solidFill>
                                        <a:latin typeface="Roboto Condensed" panose="02000000000000000000" pitchFamily="2" charset="0"/>
                                        <a:ea typeface="Roboto Condensed" panose="02000000000000000000" pitchFamily="2" charset="0"/>
                                        <a:cs typeface="Roboto Condensed" panose="02000000000000000000" pitchFamily="2" charset="0"/>
                                        <a:sym typeface="Roboto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it-IT" sz="800" b="0" i="0" smtClean="0">
                                        <a:solidFill>
                                          <a:schemeClr val="bg1"/>
                                        </a:solidFill>
                                        <a:latin typeface="Roboto Condensed" panose="02000000000000000000" pitchFamily="2" charset="0"/>
                                        <a:ea typeface="Roboto Condensed" panose="02000000000000000000" pitchFamily="2" charset="0"/>
                                        <a:cs typeface="Roboto Condensed" panose="02000000000000000000" pitchFamily="2" charset="0"/>
                                        <a:sym typeface="Roboto"/>
                                      </a:rPr>
                                      <m:t>new</m:t>
                                    </m:r>
                                  </m:sub>
                                </m:sSub>
                                <m:r>
                                  <a:rPr lang="it-IT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it-IT" sz="800" b="0" i="0" smtClean="0">
                                        <a:solidFill>
                                          <a:schemeClr val="bg1"/>
                                        </a:solidFill>
                                        <a:latin typeface="Roboto Condensed" panose="02000000000000000000" pitchFamily="2" charset="0"/>
                                        <a:ea typeface="Roboto Condensed" panose="02000000000000000000" pitchFamily="2" charset="0"/>
                                        <a:cs typeface="Roboto Condensed" panose="02000000000000000000" pitchFamily="2" charset="0"/>
                                        <a:sym typeface="Roboto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it-IT" sz="800" b="0" i="0" smtClean="0">
                                        <a:solidFill>
                                          <a:schemeClr val="bg1"/>
                                        </a:solidFill>
                                        <a:latin typeface="Roboto Condensed" panose="02000000000000000000" pitchFamily="2" charset="0"/>
                                        <a:ea typeface="Roboto Condensed" panose="02000000000000000000" pitchFamily="2" charset="0"/>
                                        <a:cs typeface="Roboto Condensed" panose="02000000000000000000" pitchFamily="2" charset="0"/>
                                        <a:sym typeface="Roboto"/>
                                      </a:rPr>
                                      <m:t>old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it-IT" sz="800" b="0" i="0" smtClean="0">
                                    <a:solidFill>
                                      <a:schemeClr val="bg1"/>
                                    </a:solidFill>
                                    <a:latin typeface="Roboto Condensed" panose="02000000000000000000" pitchFamily="2" charset="0"/>
                                    <a:ea typeface="Roboto Condensed" panose="02000000000000000000" pitchFamily="2" charset="0"/>
                                    <a:cs typeface="Roboto Condensed" panose="02000000000000000000" pitchFamily="2" charset="0"/>
                                    <a:sym typeface="Roboto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it-IT" sz="800" b="0" i="0" smtClean="0">
                                    <a:solidFill>
                                      <a:schemeClr val="bg1"/>
                                    </a:solidFill>
                                    <a:latin typeface="Roboto Condensed" panose="02000000000000000000" pitchFamily="2" charset="0"/>
                                    <a:ea typeface="Roboto Condensed" panose="02000000000000000000" pitchFamily="2" charset="0"/>
                                    <a:cs typeface="Roboto Condensed" panose="02000000000000000000" pitchFamily="2" charset="0"/>
                                    <a:sym typeface="Roboto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it-IT" sz="800" b="0" i="0" smtClean="0">
                                    <a:solidFill>
                                      <a:schemeClr val="bg1"/>
                                    </a:solidFill>
                                    <a:latin typeface="Roboto Condensed" panose="02000000000000000000" pitchFamily="2" charset="0"/>
                                    <a:ea typeface="Roboto Condensed" panose="02000000000000000000" pitchFamily="2" charset="0"/>
                                    <a:cs typeface="Roboto Condensed" panose="02000000000000000000" pitchFamily="2" charset="0"/>
                                    <a:sym typeface="Roboto"/>
                                  </a:rPr>
                                  <m:t>∗</m:t>
                                </m:r>
                                <m:r>
                                  <m:rPr>
                                    <m:nor/>
                                  </m:rPr>
                                  <a:rPr lang="it-IT" sz="800" b="0" i="0" smtClean="0">
                                    <a:solidFill>
                                      <a:schemeClr val="bg1"/>
                                    </a:solidFill>
                                    <a:latin typeface="Roboto Condensed" panose="02000000000000000000" pitchFamily="2" charset="0"/>
                                    <a:ea typeface="Roboto Condensed" panose="02000000000000000000" pitchFamily="2" charset="0"/>
                                    <a:cs typeface="Roboto Condensed" panose="02000000000000000000" pitchFamily="2" charset="0"/>
                                    <a:sym typeface="Roboto"/>
                                  </a:rPr>
                                  <m:t>T</m:t>
                                </m:r>
                              </m:den>
                            </m:f>
                          </m:sup>
                        </m:sSup>
                      </m:oMath>
                    </a14:m>
                    <a:r>
                      <a:rPr lang="it-IT" sz="800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  <a:sym typeface="Roboto"/>
                      </a:rPr>
                      <a:t>?</a:t>
                    </a:r>
                  </a:p>
                </p:txBody>
              </p:sp>
            </mc:Choice>
            <mc:Fallback xmlns="">
              <p:sp>
                <p:nvSpPr>
                  <p:cNvPr id="105" name="CasellaDiTesto 104">
                    <a:extLst>
                      <a:ext uri="{FF2B5EF4-FFF2-40B4-BE49-F238E27FC236}">
                        <a16:creationId xmlns:a16="http://schemas.microsoft.com/office/drawing/2014/main" id="{673D097C-3633-6F49-181E-8DA4AD299E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6365" y="4020690"/>
                    <a:ext cx="1539602" cy="37093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27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0" name="Google Shape;524;p64">
              <a:extLst>
                <a:ext uri="{FF2B5EF4-FFF2-40B4-BE49-F238E27FC236}">
                  <a16:creationId xmlns:a16="http://schemas.microsoft.com/office/drawing/2014/main" id="{14ECA218-36AA-A83C-A15F-3C1074119927}"/>
                </a:ext>
              </a:extLst>
            </p:cNvPr>
            <p:cNvCxnSpPr>
              <a:cxnSpLocks/>
              <a:stCxn id="89" idx="0"/>
              <a:endCxn id="104" idx="2"/>
            </p:cNvCxnSpPr>
            <p:nvPr/>
          </p:nvCxnSpPr>
          <p:spPr>
            <a:xfrm flipV="1">
              <a:off x="2381731" y="3791746"/>
              <a:ext cx="2376" cy="29197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E1A01677-8FD7-38C6-F34D-BFE817153896}"/>
                </a:ext>
              </a:extLst>
            </p:cNvPr>
            <p:cNvSpPr txBox="1"/>
            <p:nvPr/>
          </p:nvSpPr>
          <p:spPr>
            <a:xfrm>
              <a:off x="2524806" y="3830742"/>
              <a:ext cx="41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No</a:t>
              </a:r>
            </a:p>
          </p:txBody>
        </p:sp>
        <p:cxnSp>
          <p:nvCxnSpPr>
            <p:cNvPr id="124" name="Google Shape;524;p64">
              <a:extLst>
                <a:ext uri="{FF2B5EF4-FFF2-40B4-BE49-F238E27FC236}">
                  <a16:creationId xmlns:a16="http://schemas.microsoft.com/office/drawing/2014/main" id="{AFCD0940-D1AE-1D3D-7A1A-2A97A6AF595A}"/>
                </a:ext>
              </a:extLst>
            </p:cNvPr>
            <p:cNvCxnSpPr>
              <a:cxnSpLocks/>
              <a:stCxn id="89" idx="1"/>
              <a:endCxn id="130" idx="2"/>
            </p:cNvCxnSpPr>
            <p:nvPr/>
          </p:nvCxnSpPr>
          <p:spPr>
            <a:xfrm rot="10800000">
              <a:off x="867658" y="3106978"/>
              <a:ext cx="922644" cy="1242157"/>
            </a:xfrm>
            <a:prstGeom prst="bentConnector2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0" name="Google Shape;526;p64">
              <a:extLst>
                <a:ext uri="{FF2B5EF4-FFF2-40B4-BE49-F238E27FC236}">
                  <a16:creationId xmlns:a16="http://schemas.microsoft.com/office/drawing/2014/main" id="{91C64C16-564A-2C47-36C1-1F0EDC8E0DE2}"/>
                </a:ext>
              </a:extLst>
            </p:cNvPr>
            <p:cNvSpPr txBox="1"/>
            <p:nvPr/>
          </p:nvSpPr>
          <p:spPr>
            <a:xfrm>
              <a:off x="370065" y="2779270"/>
              <a:ext cx="995185" cy="327707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Best = nuova soluzione</a:t>
              </a:r>
              <a:endParaRPr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2FF97593-9BE1-FCD5-D5DB-38BECBF74CDA}"/>
                </a:ext>
              </a:extLst>
            </p:cNvPr>
            <p:cNvSpPr txBox="1"/>
            <p:nvPr/>
          </p:nvSpPr>
          <p:spPr>
            <a:xfrm>
              <a:off x="1233664" y="4077298"/>
              <a:ext cx="41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Si</a:t>
              </a:r>
            </a:p>
          </p:txBody>
        </p:sp>
        <p:grpSp>
          <p:nvGrpSpPr>
            <p:cNvPr id="149" name="Gruppo 148">
              <a:extLst>
                <a:ext uri="{FF2B5EF4-FFF2-40B4-BE49-F238E27FC236}">
                  <a16:creationId xmlns:a16="http://schemas.microsoft.com/office/drawing/2014/main" id="{3E08B763-0BE1-DCB3-26D7-B367D33E215A}"/>
                </a:ext>
              </a:extLst>
            </p:cNvPr>
            <p:cNvGrpSpPr/>
            <p:nvPr/>
          </p:nvGrpSpPr>
          <p:grpSpPr>
            <a:xfrm>
              <a:off x="1790302" y="2199015"/>
              <a:ext cx="1182858" cy="530835"/>
              <a:chOff x="1531173" y="2244049"/>
              <a:chExt cx="1182858" cy="530835"/>
            </a:xfrm>
          </p:grpSpPr>
          <p:sp>
            <p:nvSpPr>
              <p:cNvPr id="137" name="Rombo 136">
                <a:extLst>
                  <a:ext uri="{FF2B5EF4-FFF2-40B4-BE49-F238E27FC236}">
                    <a16:creationId xmlns:a16="http://schemas.microsoft.com/office/drawing/2014/main" id="{3F82E2D3-1EFC-BA86-1C96-18D39EEB5732}"/>
                  </a:ext>
                </a:extLst>
              </p:cNvPr>
              <p:cNvSpPr/>
              <p:nvPr/>
            </p:nvSpPr>
            <p:spPr>
              <a:xfrm>
                <a:off x="1531173" y="2244049"/>
                <a:ext cx="1182858" cy="530835"/>
              </a:xfrm>
              <a:prstGeom prst="diamond">
                <a:avLst/>
              </a:prstGeom>
              <a:noFill/>
              <a:ln w="19050">
                <a:solidFill>
                  <a:srgbClr val="51E2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B662C043-10B5-BE1E-4E6E-1CAA75F55B93}"/>
                  </a:ext>
                </a:extLst>
              </p:cNvPr>
              <p:cNvSpPr txBox="1"/>
              <p:nvPr/>
            </p:nvSpPr>
            <p:spPr>
              <a:xfrm>
                <a:off x="1665714" y="2378908"/>
                <a:ext cx="913776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000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I &lt; </a:t>
                </a:r>
                <a:r>
                  <a:rPr lang="it-IT" sz="1000" dirty="0" err="1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max_run</a:t>
                </a:r>
                <a:r>
                  <a:rPr lang="it-IT" sz="1000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rPr>
                  <a:t>?</a:t>
                </a:r>
              </a:p>
            </p:txBody>
          </p:sp>
        </p:grpSp>
        <p:cxnSp>
          <p:nvCxnSpPr>
            <p:cNvPr id="139" name="Google Shape;524;p64">
              <a:extLst>
                <a:ext uri="{FF2B5EF4-FFF2-40B4-BE49-F238E27FC236}">
                  <a16:creationId xmlns:a16="http://schemas.microsoft.com/office/drawing/2014/main" id="{4DF7A5C8-C2DB-4BF9-14B7-325E242C1469}"/>
                </a:ext>
              </a:extLst>
            </p:cNvPr>
            <p:cNvCxnSpPr>
              <a:cxnSpLocks/>
              <a:stCxn id="104" idx="1"/>
              <a:endCxn id="130" idx="2"/>
            </p:cNvCxnSpPr>
            <p:nvPr/>
          </p:nvCxnSpPr>
          <p:spPr>
            <a:xfrm rot="10800000">
              <a:off x="867658" y="3106977"/>
              <a:ext cx="726376" cy="366910"/>
            </a:xfrm>
            <a:prstGeom prst="bentConnector2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4" name="CasellaDiTesto 143">
              <a:extLst>
                <a:ext uri="{FF2B5EF4-FFF2-40B4-BE49-F238E27FC236}">
                  <a16:creationId xmlns:a16="http://schemas.microsoft.com/office/drawing/2014/main" id="{52C5D8D6-BF13-96CE-5380-3D1E9AF07BDF}"/>
                </a:ext>
              </a:extLst>
            </p:cNvPr>
            <p:cNvSpPr txBox="1"/>
            <p:nvPr/>
          </p:nvSpPr>
          <p:spPr>
            <a:xfrm>
              <a:off x="985666" y="3242420"/>
              <a:ext cx="41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Si</a:t>
              </a:r>
            </a:p>
          </p:txBody>
        </p:sp>
        <p:cxnSp>
          <p:nvCxnSpPr>
            <p:cNvPr id="150" name="Google Shape;524;p64">
              <a:extLst>
                <a:ext uri="{FF2B5EF4-FFF2-40B4-BE49-F238E27FC236}">
                  <a16:creationId xmlns:a16="http://schemas.microsoft.com/office/drawing/2014/main" id="{8CDA8D05-AFA6-3CD8-5502-155775A2D6AB}"/>
                </a:ext>
              </a:extLst>
            </p:cNvPr>
            <p:cNvCxnSpPr>
              <a:cxnSpLocks/>
              <a:stCxn id="130" idx="0"/>
              <a:endCxn id="137" idx="1"/>
            </p:cNvCxnSpPr>
            <p:nvPr/>
          </p:nvCxnSpPr>
          <p:spPr>
            <a:xfrm rot="5400000" flipH="1" flipV="1">
              <a:off x="1171562" y="2160530"/>
              <a:ext cx="314837" cy="922644"/>
            </a:xfrm>
            <a:prstGeom prst="bentConnector2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1" name="CasellaDiTesto 150">
              <a:extLst>
                <a:ext uri="{FF2B5EF4-FFF2-40B4-BE49-F238E27FC236}">
                  <a16:creationId xmlns:a16="http://schemas.microsoft.com/office/drawing/2014/main" id="{2882DAD8-D92D-D5DA-7FE4-1481D0D54129}"/>
                </a:ext>
              </a:extLst>
            </p:cNvPr>
            <p:cNvSpPr txBox="1"/>
            <p:nvPr/>
          </p:nvSpPr>
          <p:spPr>
            <a:xfrm>
              <a:off x="2373188" y="1955957"/>
              <a:ext cx="41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No</a:t>
              </a:r>
            </a:p>
          </p:txBody>
        </p:sp>
        <p:sp>
          <p:nvSpPr>
            <p:cNvPr id="178" name="Google Shape;526;p64">
              <a:extLst>
                <a:ext uri="{FF2B5EF4-FFF2-40B4-BE49-F238E27FC236}">
                  <a16:creationId xmlns:a16="http://schemas.microsoft.com/office/drawing/2014/main" id="{00D1BBA7-BB28-EA51-B92D-4F7C156CF24F}"/>
                </a:ext>
              </a:extLst>
            </p:cNvPr>
            <p:cNvSpPr txBox="1"/>
            <p:nvPr/>
          </p:nvSpPr>
          <p:spPr>
            <a:xfrm>
              <a:off x="1985999" y="1681459"/>
              <a:ext cx="791464" cy="271995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T = 0,8*T</a:t>
              </a:r>
              <a:endParaRPr sz="10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9" name="Google Shape;524;p64">
              <a:extLst>
                <a:ext uri="{FF2B5EF4-FFF2-40B4-BE49-F238E27FC236}">
                  <a16:creationId xmlns:a16="http://schemas.microsoft.com/office/drawing/2014/main" id="{C8E15D6F-D68F-0303-B353-67DEF9376FF4}"/>
                </a:ext>
              </a:extLst>
            </p:cNvPr>
            <p:cNvCxnSpPr>
              <a:cxnSpLocks/>
              <a:stCxn id="137" idx="0"/>
              <a:endCxn id="178" idx="2"/>
            </p:cNvCxnSpPr>
            <p:nvPr/>
          </p:nvCxnSpPr>
          <p:spPr>
            <a:xfrm flipV="1">
              <a:off x="2381731" y="1953454"/>
              <a:ext cx="0" cy="245561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6" name="Google Shape;524;p64">
              <a:extLst>
                <a:ext uri="{FF2B5EF4-FFF2-40B4-BE49-F238E27FC236}">
                  <a16:creationId xmlns:a16="http://schemas.microsoft.com/office/drawing/2014/main" id="{120413DC-E515-A08D-DEE8-E9B8F8F3BB43}"/>
                </a:ext>
              </a:extLst>
            </p:cNvPr>
            <p:cNvCxnSpPr>
              <a:cxnSpLocks/>
              <a:stCxn id="137" idx="3"/>
              <a:endCxn id="47" idx="1"/>
            </p:cNvCxnSpPr>
            <p:nvPr/>
          </p:nvCxnSpPr>
          <p:spPr>
            <a:xfrm flipV="1">
              <a:off x="2973160" y="2447317"/>
              <a:ext cx="1753458" cy="1711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3" name="Google Shape;524;p64">
              <a:extLst>
                <a:ext uri="{FF2B5EF4-FFF2-40B4-BE49-F238E27FC236}">
                  <a16:creationId xmlns:a16="http://schemas.microsoft.com/office/drawing/2014/main" id="{1D9271DE-D53C-7D05-06C5-0FD39ADED292}"/>
                </a:ext>
              </a:extLst>
            </p:cNvPr>
            <p:cNvCxnSpPr>
              <a:cxnSpLocks/>
              <a:stCxn id="178" idx="3"/>
              <a:endCxn id="47" idx="1"/>
            </p:cNvCxnSpPr>
            <p:nvPr/>
          </p:nvCxnSpPr>
          <p:spPr>
            <a:xfrm>
              <a:off x="2777463" y="1817457"/>
              <a:ext cx="1949155" cy="629860"/>
            </a:xfrm>
            <a:prstGeom prst="bentConnector3">
              <a:avLst>
                <a:gd name="adj1" fmla="val 50000"/>
              </a:avLst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6" name="CasellaDiTesto 195">
              <a:extLst>
                <a:ext uri="{FF2B5EF4-FFF2-40B4-BE49-F238E27FC236}">
                  <a16:creationId xmlns:a16="http://schemas.microsoft.com/office/drawing/2014/main" id="{084C3D2D-9791-C471-C8AF-1DB0F2E9F971}"/>
                </a:ext>
              </a:extLst>
            </p:cNvPr>
            <p:cNvSpPr txBox="1"/>
            <p:nvPr/>
          </p:nvSpPr>
          <p:spPr>
            <a:xfrm>
              <a:off x="2913739" y="2424152"/>
              <a:ext cx="41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Si</a:t>
              </a:r>
            </a:p>
          </p:txBody>
        </p:sp>
        <p:cxnSp>
          <p:nvCxnSpPr>
            <p:cNvPr id="66" name="Google Shape;524;p64">
              <a:extLst>
                <a:ext uri="{FF2B5EF4-FFF2-40B4-BE49-F238E27FC236}">
                  <a16:creationId xmlns:a16="http://schemas.microsoft.com/office/drawing/2014/main" id="{88A61960-42D5-3536-7FBF-E95D105E793E}"/>
                </a:ext>
              </a:extLst>
            </p:cNvPr>
            <p:cNvCxnSpPr>
              <a:cxnSpLocks/>
              <a:stCxn id="104" idx="0"/>
              <a:endCxn id="137" idx="2"/>
            </p:cNvCxnSpPr>
            <p:nvPr/>
          </p:nvCxnSpPr>
          <p:spPr>
            <a:xfrm flipH="1" flipV="1">
              <a:off x="2381731" y="2729850"/>
              <a:ext cx="2376" cy="426177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EE7CEBCA-6299-5C05-5919-F13CAE1D63AA}"/>
                </a:ext>
              </a:extLst>
            </p:cNvPr>
            <p:cNvSpPr txBox="1"/>
            <p:nvPr/>
          </p:nvSpPr>
          <p:spPr>
            <a:xfrm>
              <a:off x="2366490" y="2854503"/>
              <a:ext cx="41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83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35;p41">
            <a:extLst>
              <a:ext uri="{FF2B5EF4-FFF2-40B4-BE49-F238E27FC236}">
                <a16:creationId xmlns:a16="http://schemas.microsoft.com/office/drawing/2014/main" id="{0A85454F-66E1-0EE0-67E6-C605029BB001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7985088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Soluzione mediante </a:t>
            </a:r>
            <a:r>
              <a:rPr lang="en" dirty="0">
                <a:solidFill>
                  <a:srgbClr val="51E2EE"/>
                </a:solidFill>
              </a:rPr>
              <a:t>Simulated-Annealing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6" name="Google Shape;229;p40">
            <a:extLst>
              <a:ext uri="{FF2B5EF4-FFF2-40B4-BE49-F238E27FC236}">
                <a16:creationId xmlns:a16="http://schemas.microsoft.com/office/drawing/2014/main" id="{2B5C4E9B-17C1-BAE6-F3AA-7E888AE15909}"/>
              </a:ext>
            </a:extLst>
          </p:cNvPr>
          <p:cNvSpPr txBox="1">
            <a:spLocks/>
          </p:cNvSpPr>
          <p:nvPr/>
        </p:nvSpPr>
        <p:spPr>
          <a:xfrm>
            <a:off x="88260" y="1197324"/>
            <a:ext cx="7653660" cy="148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B3D427-54C2-6398-8C3C-3411F11055CA}"/>
              </a:ext>
            </a:extLst>
          </p:cNvPr>
          <p:cNvSpPr txBox="1"/>
          <p:nvPr/>
        </p:nvSpPr>
        <p:spPr>
          <a:xfrm>
            <a:off x="1142832" y="1188720"/>
            <a:ext cx="36127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300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while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((T &gt;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T_minima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))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sz="1300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while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1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if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giri&lt;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giri_ricerca</a:t>
            </a:r>
            <a:endParaRPr lang="it-IT" sz="13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flag=1;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ns=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nuovaSol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(u0,Lb,Ub,flag);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=[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ns];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else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flag=0;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ns=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nuovaSol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best,Lb,Ub,flag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=[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ns];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E_new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Fun(ns);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if</a:t>
            </a:r>
            <a:r>
              <a:rPr lang="it-IT" sz="13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E_new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&lt;0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    break;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sz="1300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giri=giri+1;</a:t>
            </a:r>
          </a:p>
          <a:p>
            <a:endParaRPr lang="it-IT" sz="1300" b="0" i="0" dirty="0">
              <a:solidFill>
                <a:srgbClr val="51E2EE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B6D348-C6CE-0D6E-F628-6CE8793FD61B}"/>
              </a:ext>
            </a:extLst>
          </p:cNvPr>
          <p:cNvSpPr txBox="1"/>
          <p:nvPr/>
        </p:nvSpPr>
        <p:spPr>
          <a:xfrm>
            <a:off x="4801140" y="1197324"/>
            <a:ext cx="3796375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E_new-E_old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sz="1300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if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&lt;0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best = ns;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E_old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E_new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quantitaAccettate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=[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quantitaAccettate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best];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sz="1300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sz="1300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if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&gt;=0 &amp;&amp;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exp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(-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DeltaE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/(k*T))&gt;rand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best = ns;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E_old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E_new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quantitaAccettate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=[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quantitaAccettate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best];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sz="1300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else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quantitaAccettate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=[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quantitaAccettate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zeros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(size(best))];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sz="1300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profitto=[profitto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E_old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];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run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run+1;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sz="1300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if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run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&gt;=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max_run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    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run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1; T = raffredda(</a:t>
            </a:r>
            <a:r>
              <a:rPr lang="it-IT" sz="13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alpha,T</a:t>
            </a:r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);</a:t>
            </a:r>
          </a:p>
          <a:p>
            <a:r>
              <a:rPr lang="it-IT" sz="13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sz="1300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  <a:p>
            <a:r>
              <a:rPr lang="it-IT" sz="1300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E4D8925-164B-366F-6265-ECD4E23F2E93}"/>
              </a:ext>
            </a:extLst>
          </p:cNvPr>
          <p:cNvCxnSpPr>
            <a:cxnSpLocks/>
          </p:cNvCxnSpPr>
          <p:nvPr/>
        </p:nvCxnSpPr>
        <p:spPr>
          <a:xfrm>
            <a:off x="4572000" y="1335819"/>
            <a:ext cx="0" cy="30851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84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35;p41">
            <a:extLst>
              <a:ext uri="{FF2B5EF4-FFF2-40B4-BE49-F238E27FC236}">
                <a16:creationId xmlns:a16="http://schemas.microsoft.com/office/drawing/2014/main" id="{0A85454F-66E1-0EE0-67E6-C605029BB001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7985088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Soluzione mediante </a:t>
            </a:r>
            <a:r>
              <a:rPr lang="en" dirty="0">
                <a:solidFill>
                  <a:srgbClr val="51E2EE"/>
                </a:solidFill>
              </a:rPr>
              <a:t>Simulated-Annealing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6" name="Google Shape;229;p40">
            <a:extLst>
              <a:ext uri="{FF2B5EF4-FFF2-40B4-BE49-F238E27FC236}">
                <a16:creationId xmlns:a16="http://schemas.microsoft.com/office/drawing/2014/main" id="{2B5C4E9B-17C1-BAE6-F3AA-7E888AE15909}"/>
              </a:ext>
            </a:extLst>
          </p:cNvPr>
          <p:cNvSpPr txBox="1">
            <a:spLocks/>
          </p:cNvSpPr>
          <p:nvPr/>
        </p:nvSpPr>
        <p:spPr>
          <a:xfrm>
            <a:off x="88260" y="1197324"/>
            <a:ext cx="7653660" cy="148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B3D427-54C2-6398-8C3C-3411F11055CA}"/>
              </a:ext>
            </a:extLst>
          </p:cNvPr>
          <p:cNvSpPr txBox="1"/>
          <p:nvPr/>
        </p:nvSpPr>
        <p:spPr>
          <a:xfrm>
            <a:off x="1142832" y="1554481"/>
            <a:ext cx="36127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function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s =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nuovaSol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u,Lb,Ub,flag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 </a:t>
            </a:r>
          </a:p>
          <a:p>
            <a:r>
              <a:rPr lang="it-IT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if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length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(Lb)&gt;0 &amp; flag==1   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s=Lb+(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Ub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-Lb).*rand(size(u));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else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s=u+0.01*(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Ub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-Lb).*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randn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(size(u));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s=bounds(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s,Lb,Ub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4EE3772-8E91-F7CD-EDE6-132D2AC6C556}"/>
              </a:ext>
            </a:extLst>
          </p:cNvPr>
          <p:cNvSpPr txBox="1"/>
          <p:nvPr/>
        </p:nvSpPr>
        <p:spPr>
          <a:xfrm>
            <a:off x="5043560" y="1554481"/>
            <a:ext cx="36127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function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ns = bounds(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ns,Lb,Ub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ns_tmp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=ns;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I=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ns_tmp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&lt;Lb;</a:t>
            </a:r>
          </a:p>
          <a:p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ns_tmp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(I)=Lb(I);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J=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ns_tmp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&gt;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Ub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</a:p>
          <a:p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ns_tmp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(J)=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Ub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(J);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ns=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ns_tmp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12145C58-85F8-468A-1DA9-DEF4F829D2A7}"/>
              </a:ext>
            </a:extLst>
          </p:cNvPr>
          <p:cNvCxnSpPr>
            <a:cxnSpLocks/>
          </p:cNvCxnSpPr>
          <p:nvPr/>
        </p:nvCxnSpPr>
        <p:spPr>
          <a:xfrm>
            <a:off x="4572000" y="1335819"/>
            <a:ext cx="0" cy="30851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BE3ADF9-B2A4-D71A-044E-189E390D1FAB}"/>
              </a:ext>
            </a:extLst>
          </p:cNvPr>
          <p:cNvCxnSpPr>
            <a:cxnSpLocks/>
          </p:cNvCxnSpPr>
          <p:nvPr/>
        </p:nvCxnSpPr>
        <p:spPr>
          <a:xfrm>
            <a:off x="1142832" y="3640616"/>
            <a:ext cx="31588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1436D1-8369-1CC1-A470-2DE6CB175125}"/>
              </a:ext>
            </a:extLst>
          </p:cNvPr>
          <p:cNvSpPr txBox="1"/>
          <p:nvPr/>
        </p:nvSpPr>
        <p:spPr>
          <a:xfrm>
            <a:off x="5043560" y="3786000"/>
            <a:ext cx="3612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function</a:t>
            </a:r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z = Fun(u)</a:t>
            </a:r>
          </a:p>
          <a:p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z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fobj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(u) + controllo(u);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2F2706E-3E3A-694F-D999-303E284781C8}"/>
              </a:ext>
            </a:extLst>
          </p:cNvPr>
          <p:cNvCxnSpPr>
            <a:cxnSpLocks/>
          </p:cNvCxnSpPr>
          <p:nvPr/>
        </p:nvCxnSpPr>
        <p:spPr>
          <a:xfrm>
            <a:off x="4900184" y="3640616"/>
            <a:ext cx="31588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6C811E-9E48-AC8C-DCDE-9611AEDD854E}"/>
              </a:ext>
            </a:extLst>
          </p:cNvPr>
          <p:cNvSpPr txBox="1"/>
          <p:nvPr/>
        </p:nvSpPr>
        <p:spPr>
          <a:xfrm>
            <a:off x="1142832" y="3773501"/>
            <a:ext cx="3612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function</a:t>
            </a:r>
            <a:r>
              <a:rPr lang="fr-FR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T = </a:t>
            </a:r>
            <a:r>
              <a:rPr lang="fr-FR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raffredda</a:t>
            </a:r>
            <a:r>
              <a:rPr lang="fr-FR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fr-FR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alpha,T</a:t>
            </a:r>
            <a:r>
              <a:rPr lang="fr-FR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r>
              <a:rPr lang="fr-FR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T=alpha*T;</a:t>
            </a:r>
          </a:p>
          <a:p>
            <a:r>
              <a:rPr lang="fr-FR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  <a:endParaRPr lang="it-IT" b="0" i="0" dirty="0">
              <a:solidFill>
                <a:srgbClr val="51E2EE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29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35;p41">
            <a:extLst>
              <a:ext uri="{FF2B5EF4-FFF2-40B4-BE49-F238E27FC236}">
                <a16:creationId xmlns:a16="http://schemas.microsoft.com/office/drawing/2014/main" id="{0A85454F-66E1-0EE0-67E6-C605029BB001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7985088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Soluzione mediante </a:t>
            </a:r>
            <a:r>
              <a:rPr lang="en" dirty="0">
                <a:solidFill>
                  <a:srgbClr val="51E2EE"/>
                </a:solidFill>
              </a:rPr>
              <a:t>Simulated-Annealing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6" name="Google Shape;229;p40">
            <a:extLst>
              <a:ext uri="{FF2B5EF4-FFF2-40B4-BE49-F238E27FC236}">
                <a16:creationId xmlns:a16="http://schemas.microsoft.com/office/drawing/2014/main" id="{2B5C4E9B-17C1-BAE6-F3AA-7E888AE15909}"/>
              </a:ext>
            </a:extLst>
          </p:cNvPr>
          <p:cNvSpPr txBox="1">
            <a:spLocks/>
          </p:cNvSpPr>
          <p:nvPr/>
        </p:nvSpPr>
        <p:spPr>
          <a:xfrm>
            <a:off x="88260" y="1197324"/>
            <a:ext cx="7653660" cy="148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B6D348-C6CE-0D6E-F628-6CE8793FD61B}"/>
              </a:ext>
            </a:extLst>
          </p:cNvPr>
          <p:cNvSpPr txBox="1"/>
          <p:nvPr/>
        </p:nvSpPr>
        <p:spPr>
          <a:xfrm>
            <a:off x="4801140" y="1197324"/>
            <a:ext cx="379637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function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H =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getH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(g)</a:t>
            </a:r>
          </a:p>
          <a:p>
            <a:r>
              <a:rPr lang="it-IT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if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g &lt;= 0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H = 0;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else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H = 1;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E4D8925-164B-366F-6265-ECD4E23F2E93}"/>
              </a:ext>
            </a:extLst>
          </p:cNvPr>
          <p:cNvCxnSpPr>
            <a:cxnSpLocks/>
          </p:cNvCxnSpPr>
          <p:nvPr/>
        </p:nvCxnSpPr>
        <p:spPr>
          <a:xfrm>
            <a:off x="4572000" y="1335819"/>
            <a:ext cx="0" cy="30851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24FF5A-DABB-535D-D40B-08F5FB52B88E}"/>
              </a:ext>
            </a:extLst>
          </p:cNvPr>
          <p:cNvSpPr txBox="1"/>
          <p:nvPr/>
        </p:nvSpPr>
        <p:spPr>
          <a:xfrm>
            <a:off x="1168134" y="1268520"/>
            <a:ext cx="36127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function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Z = controllo(u)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Z = 0;</a:t>
            </a:r>
          </a:p>
          <a:p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lam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10^15;</a:t>
            </a:r>
          </a:p>
          <a:p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ameq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10^15;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[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g,geq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] = vincoli(u);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for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k=1:length(g)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Z = Z +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lam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*g(k)^2*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getH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(g(k));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for k=1:length(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geq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Z = Z +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lameq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*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geq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(k)^2*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geteqH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geq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(k));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EDABA20-3EC2-86D3-7AF3-F535FAA12B88}"/>
              </a:ext>
            </a:extLst>
          </p:cNvPr>
          <p:cNvCxnSpPr>
            <a:cxnSpLocks/>
          </p:cNvCxnSpPr>
          <p:nvPr/>
        </p:nvCxnSpPr>
        <p:spPr>
          <a:xfrm>
            <a:off x="4817042" y="2990327"/>
            <a:ext cx="31588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4A5F03-EDA2-76AA-EFEF-AF1886DAABF0}"/>
              </a:ext>
            </a:extLst>
          </p:cNvPr>
          <p:cNvSpPr txBox="1"/>
          <p:nvPr/>
        </p:nvSpPr>
        <p:spPr>
          <a:xfrm>
            <a:off x="4799692" y="3093477"/>
            <a:ext cx="37963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function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H =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geteqH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(g)</a:t>
            </a:r>
          </a:p>
          <a:p>
            <a:r>
              <a:rPr lang="it-IT" b="0" i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if</a:t>
            </a:r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g == 0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H = 0;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else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H = 1; 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</a:p>
          <a:p>
            <a:r>
              <a:rPr lang="it-IT" b="0" i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end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endParaRPr lang="it-IT" b="0" i="0" dirty="0">
              <a:solidFill>
                <a:srgbClr val="51E2EE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03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35;p41">
            <a:extLst>
              <a:ext uri="{FF2B5EF4-FFF2-40B4-BE49-F238E27FC236}">
                <a16:creationId xmlns:a16="http://schemas.microsoft.com/office/drawing/2014/main" id="{0A85454F-66E1-0EE0-67E6-C605029BB001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7985088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Soluzione mediante </a:t>
            </a:r>
            <a:r>
              <a:rPr lang="en" dirty="0">
                <a:solidFill>
                  <a:srgbClr val="51E2EE"/>
                </a:solidFill>
              </a:rPr>
              <a:t>Simulated-Annealing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127" name="Google Shape;252;p42">
            <a:extLst>
              <a:ext uri="{FF2B5EF4-FFF2-40B4-BE49-F238E27FC236}">
                <a16:creationId xmlns:a16="http://schemas.microsoft.com/office/drawing/2014/main" id="{354C73F0-BE46-7E9E-A5C0-1A1AD101FE99}"/>
              </a:ext>
            </a:extLst>
          </p:cNvPr>
          <p:cNvSpPr txBox="1">
            <a:spLocks/>
          </p:cNvSpPr>
          <p:nvPr/>
        </p:nvSpPr>
        <p:spPr>
          <a:xfrm>
            <a:off x="1528494" y="4135650"/>
            <a:ext cx="6087012" cy="56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400" dirty="0"/>
              <a:t>Profitto Stimato ≈ </a:t>
            </a:r>
            <a:r>
              <a:rPr lang="it-IT" sz="3400" dirty="0">
                <a:solidFill>
                  <a:srgbClr val="51E2EE"/>
                </a:solidFill>
              </a:rPr>
              <a:t>€60.000</a:t>
            </a:r>
          </a:p>
        </p:txBody>
      </p:sp>
      <p:graphicFrame>
        <p:nvGraphicFramePr>
          <p:cNvPr id="30" name="Chart 3">
            <a:extLst>
              <a:ext uri="{FF2B5EF4-FFF2-40B4-BE49-F238E27FC236}">
                <a16:creationId xmlns:a16="http://schemas.microsoft.com/office/drawing/2014/main" id="{B4EE6EB9-E9F5-3849-B8D8-EFAF4441EE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152167"/>
              </p:ext>
            </p:extLst>
          </p:nvPr>
        </p:nvGraphicFramePr>
        <p:xfrm>
          <a:off x="979641" y="1188720"/>
          <a:ext cx="7184718" cy="2664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051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35;p41">
            <a:extLst>
              <a:ext uri="{FF2B5EF4-FFF2-40B4-BE49-F238E27FC236}">
                <a16:creationId xmlns:a16="http://schemas.microsoft.com/office/drawing/2014/main" id="{0A85454F-66E1-0EE0-67E6-C605029BB001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7985088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Soluzione mediante </a:t>
            </a:r>
            <a:r>
              <a:rPr lang="en" dirty="0">
                <a:solidFill>
                  <a:srgbClr val="51E2EE"/>
                </a:solidFill>
              </a:rPr>
              <a:t>Simulated-Annealing</a:t>
            </a:r>
            <a:endParaRPr lang="it-IT" dirty="0">
              <a:solidFill>
                <a:srgbClr val="51E2EE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5D5C1D5-DE69-C7D9-C1BE-AFC22258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89" y="1958339"/>
            <a:ext cx="2921220" cy="211212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266214E8-39B0-29B0-C542-28622D491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214" y="1958340"/>
            <a:ext cx="2938179" cy="211212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F06993F-5883-5865-2AE1-87C114A5D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5" y="1958340"/>
            <a:ext cx="2938179" cy="211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4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A6BF-C144-4634-8EE4-62D18E89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Approccio alle </a:t>
            </a:r>
            <a:r>
              <a:rPr lang="it-IT" dirty="0">
                <a:solidFill>
                  <a:schemeClr val="bg2"/>
                </a:solidFill>
              </a:rPr>
              <a:t>Reti Neurali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B50C8-33CF-40BC-B797-EE7389576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874" y="2118600"/>
            <a:ext cx="6687043" cy="2222581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Come aggiunta al nostro lavoro, abbiamo inoltre deciso di sviluppare una rete neurale che fosse in grado di predire i prezzi del legno. A differenza della trattazione precedente, qui il legno viene misurato in board-foot e il prezzo è in dollari. Ciò è dovuto alla struttura del dataset.</a:t>
            </a:r>
          </a:p>
        </p:txBody>
      </p:sp>
    </p:spTree>
    <p:extLst>
      <p:ext uri="{BB962C8B-B14F-4D97-AF65-F5344CB8AC3E}">
        <p14:creationId xmlns:p14="http://schemas.microsoft.com/office/powerpoint/2010/main" val="343363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>
            <a:spLocks noGrp="1"/>
          </p:cNvSpPr>
          <p:nvPr>
            <p:ph type="ctrTitle" idx="2"/>
          </p:nvPr>
        </p:nvSpPr>
        <p:spPr>
          <a:xfrm>
            <a:off x="944173" y="3187550"/>
            <a:ext cx="19836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Input Layer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90" name="Google Shape;290;p47"/>
          <p:cNvSpPr txBox="1">
            <a:spLocks noGrp="1"/>
          </p:cNvSpPr>
          <p:nvPr>
            <p:ph type="subTitle" idx="1"/>
          </p:nvPr>
        </p:nvSpPr>
        <p:spPr>
          <a:xfrm>
            <a:off x="944173" y="3735050"/>
            <a:ext cx="19836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formato da un primo insieme di neuroni in base al dataset fornito;</a:t>
            </a:r>
            <a:endParaRPr dirty="0"/>
          </a:p>
        </p:txBody>
      </p:sp>
      <p:sp>
        <p:nvSpPr>
          <p:cNvPr id="291" name="Google Shape;291;p47"/>
          <p:cNvSpPr txBox="1">
            <a:spLocks noGrp="1"/>
          </p:cNvSpPr>
          <p:nvPr>
            <p:ph type="ctrTitle" idx="3"/>
          </p:nvPr>
        </p:nvSpPr>
        <p:spPr>
          <a:xfrm>
            <a:off x="3580198" y="3187550"/>
            <a:ext cx="19836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Hidden Layers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92" name="Google Shape;292;p47"/>
          <p:cNvSpPr txBox="1">
            <a:spLocks noGrp="1"/>
          </p:cNvSpPr>
          <p:nvPr>
            <p:ph type="subTitle" idx="4"/>
          </p:nvPr>
        </p:nvSpPr>
        <p:spPr>
          <a:xfrm>
            <a:off x="3580198" y="3735049"/>
            <a:ext cx="1983600" cy="10277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livelli intermedi, formati da un insieme di neuroni variabile in base alla comp</a:t>
            </a:r>
            <a:r>
              <a:rPr lang="it-IT" dirty="0">
                <a:latin typeface="Roboto Condensed" panose="02000000000000000000" pitchFamily="2" charset="0"/>
                <a:ea typeface="Roboto Condensed" panose="02000000000000000000" pitchFamily="2" charset="0"/>
              </a:rPr>
              <a:t>lessità della rete</a:t>
            </a:r>
            <a:r>
              <a:rPr lang="it-IT" sz="14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;</a:t>
            </a:r>
            <a:endParaRPr lang="it-IT" dirty="0"/>
          </a:p>
        </p:txBody>
      </p:sp>
      <p:sp>
        <p:nvSpPr>
          <p:cNvPr id="293" name="Google Shape;293;p47"/>
          <p:cNvSpPr txBox="1">
            <a:spLocks noGrp="1"/>
          </p:cNvSpPr>
          <p:nvPr>
            <p:ph type="ctrTitle" idx="5"/>
          </p:nvPr>
        </p:nvSpPr>
        <p:spPr>
          <a:xfrm>
            <a:off x="6216223" y="3187550"/>
            <a:ext cx="19836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Output Layer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94" name="Google Shape;294;p47"/>
          <p:cNvSpPr txBox="1">
            <a:spLocks noGrp="1"/>
          </p:cNvSpPr>
          <p:nvPr>
            <p:ph type="subTitle" idx="6"/>
          </p:nvPr>
        </p:nvSpPr>
        <p:spPr>
          <a:xfrm>
            <a:off x="6216223" y="3735050"/>
            <a:ext cx="19836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formato in genere da uno o pochi neuroni;</a:t>
            </a:r>
            <a:endParaRPr dirty="0"/>
          </a:p>
        </p:txBody>
      </p:sp>
      <p:sp>
        <p:nvSpPr>
          <p:cNvPr id="9" name="Google Shape;235;p41">
            <a:extLst>
              <a:ext uri="{FF2B5EF4-FFF2-40B4-BE49-F238E27FC236}">
                <a16:creationId xmlns:a16="http://schemas.microsoft.com/office/drawing/2014/main" id="{28659915-434B-17B4-3414-EEF1C2A12117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3177199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Reti </a:t>
            </a:r>
            <a:r>
              <a:rPr lang="en" dirty="0">
                <a:solidFill>
                  <a:srgbClr val="51E2EE"/>
                </a:solidFill>
              </a:rPr>
              <a:t>Neurali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14" name="Google Shape;311;p50">
            <a:extLst>
              <a:ext uri="{FF2B5EF4-FFF2-40B4-BE49-F238E27FC236}">
                <a16:creationId xmlns:a16="http://schemas.microsoft.com/office/drawing/2014/main" id="{86882D79-57DC-1ED0-50FA-1C6E696C7615}"/>
              </a:ext>
            </a:extLst>
          </p:cNvPr>
          <p:cNvSpPr txBox="1">
            <a:spLocks/>
          </p:cNvSpPr>
          <p:nvPr/>
        </p:nvSpPr>
        <p:spPr>
          <a:xfrm>
            <a:off x="1169154" y="1198674"/>
            <a:ext cx="2909866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/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Emulano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le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funzionalità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e le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interconnessioni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dei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neuroni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del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cervello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umano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per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l’elaborazione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dati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secondo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struttura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 </a:t>
            </a:r>
            <a:r>
              <a:rPr lang="en-US" sz="18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livelli</a:t>
            </a:r>
            <a:r>
              <a:rPr lang="en-US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9F730C8E-B659-567E-FCBD-93492D1AE680}"/>
              </a:ext>
            </a:extLst>
          </p:cNvPr>
          <p:cNvGrpSpPr/>
          <p:nvPr/>
        </p:nvGrpSpPr>
        <p:grpSpPr>
          <a:xfrm>
            <a:off x="4624515" y="776325"/>
            <a:ext cx="2527851" cy="2146749"/>
            <a:chOff x="984479" y="2752527"/>
            <a:chExt cx="2527851" cy="2146749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6176A9C9-B2A3-8451-20DA-8D0BE0712E3E}"/>
                </a:ext>
              </a:extLst>
            </p:cNvPr>
            <p:cNvGrpSpPr/>
            <p:nvPr/>
          </p:nvGrpSpPr>
          <p:grpSpPr>
            <a:xfrm>
              <a:off x="1125281" y="3230884"/>
              <a:ext cx="2269097" cy="1668392"/>
              <a:chOff x="871766" y="3069621"/>
              <a:chExt cx="2594560" cy="1907694"/>
            </a:xfrm>
          </p:grpSpPr>
          <p:sp>
            <p:nvSpPr>
              <p:cNvPr id="20" name="Google Shape;3950;p78">
                <a:extLst>
                  <a:ext uri="{FF2B5EF4-FFF2-40B4-BE49-F238E27FC236}">
                    <a16:creationId xmlns:a16="http://schemas.microsoft.com/office/drawing/2014/main" id="{212BC3E0-2FD1-FC98-40BE-72BC6728C95F}"/>
                  </a:ext>
                </a:extLst>
              </p:cNvPr>
              <p:cNvSpPr/>
              <p:nvPr/>
            </p:nvSpPr>
            <p:spPr>
              <a:xfrm>
                <a:off x="871766" y="3338091"/>
                <a:ext cx="424424" cy="424424"/>
              </a:xfrm>
              <a:prstGeom prst="flowChartConnector">
                <a:avLst/>
              </a:prstGeom>
              <a:solidFill>
                <a:srgbClr val="51E2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950;p78">
                <a:extLst>
                  <a:ext uri="{FF2B5EF4-FFF2-40B4-BE49-F238E27FC236}">
                    <a16:creationId xmlns:a16="http://schemas.microsoft.com/office/drawing/2014/main" id="{12C4DA9C-188A-8C84-2598-BE681265C0E7}"/>
                  </a:ext>
                </a:extLst>
              </p:cNvPr>
              <p:cNvSpPr/>
              <p:nvPr/>
            </p:nvSpPr>
            <p:spPr>
              <a:xfrm>
                <a:off x="871766" y="3835779"/>
                <a:ext cx="424424" cy="424424"/>
              </a:xfrm>
              <a:prstGeom prst="flowChartConnector">
                <a:avLst/>
              </a:prstGeom>
              <a:solidFill>
                <a:srgbClr val="51E2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950;p78">
                <a:extLst>
                  <a:ext uri="{FF2B5EF4-FFF2-40B4-BE49-F238E27FC236}">
                    <a16:creationId xmlns:a16="http://schemas.microsoft.com/office/drawing/2014/main" id="{542FC6ED-4A0F-77AA-6445-FAD534D582F8}"/>
                  </a:ext>
                </a:extLst>
              </p:cNvPr>
              <p:cNvSpPr/>
              <p:nvPr/>
            </p:nvSpPr>
            <p:spPr>
              <a:xfrm>
                <a:off x="1956834" y="3069621"/>
                <a:ext cx="424424" cy="424424"/>
              </a:xfrm>
              <a:prstGeom prst="flowChartConnector">
                <a:avLst/>
              </a:prstGeom>
              <a:solidFill>
                <a:srgbClr val="51E2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950;p78">
                <a:extLst>
                  <a:ext uri="{FF2B5EF4-FFF2-40B4-BE49-F238E27FC236}">
                    <a16:creationId xmlns:a16="http://schemas.microsoft.com/office/drawing/2014/main" id="{7DD8799C-F9C6-F992-728F-3092DA74B11E}"/>
                  </a:ext>
                </a:extLst>
              </p:cNvPr>
              <p:cNvSpPr/>
              <p:nvPr/>
            </p:nvSpPr>
            <p:spPr>
              <a:xfrm>
                <a:off x="1956834" y="3567309"/>
                <a:ext cx="424424" cy="424424"/>
              </a:xfrm>
              <a:prstGeom prst="flowChartConnector">
                <a:avLst/>
              </a:prstGeom>
              <a:solidFill>
                <a:srgbClr val="51E2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950;p78">
                <a:extLst>
                  <a:ext uri="{FF2B5EF4-FFF2-40B4-BE49-F238E27FC236}">
                    <a16:creationId xmlns:a16="http://schemas.microsoft.com/office/drawing/2014/main" id="{76318CF5-2222-FA3B-0D45-013C5124688F}"/>
                  </a:ext>
                </a:extLst>
              </p:cNvPr>
              <p:cNvSpPr/>
              <p:nvPr/>
            </p:nvSpPr>
            <p:spPr>
              <a:xfrm>
                <a:off x="1956834" y="4060100"/>
                <a:ext cx="424424" cy="424424"/>
              </a:xfrm>
              <a:prstGeom prst="flowChartConnector">
                <a:avLst/>
              </a:prstGeom>
              <a:solidFill>
                <a:srgbClr val="51E2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950;p78">
                <a:extLst>
                  <a:ext uri="{FF2B5EF4-FFF2-40B4-BE49-F238E27FC236}">
                    <a16:creationId xmlns:a16="http://schemas.microsoft.com/office/drawing/2014/main" id="{3717B04D-6BCE-0AED-7C61-E781D77341DE}"/>
                  </a:ext>
                </a:extLst>
              </p:cNvPr>
              <p:cNvSpPr/>
              <p:nvPr/>
            </p:nvSpPr>
            <p:spPr>
              <a:xfrm>
                <a:off x="1956834" y="4552891"/>
                <a:ext cx="424424" cy="424424"/>
              </a:xfrm>
              <a:prstGeom prst="flowChartConnector">
                <a:avLst/>
              </a:prstGeom>
              <a:solidFill>
                <a:srgbClr val="51E2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Connettore 2 25">
                <a:extLst>
                  <a:ext uri="{FF2B5EF4-FFF2-40B4-BE49-F238E27FC236}">
                    <a16:creationId xmlns:a16="http://schemas.microsoft.com/office/drawing/2014/main" id="{7DC21A54-2820-7076-45E3-CD487BB07BCB}"/>
                  </a:ext>
                </a:extLst>
              </p:cNvPr>
              <p:cNvCxnSpPr>
                <a:stCxn id="20" idx="6"/>
                <a:endCxn id="22" idx="2"/>
              </p:cNvCxnSpPr>
              <p:nvPr/>
            </p:nvCxnSpPr>
            <p:spPr>
              <a:xfrm flipV="1">
                <a:off x="1296190" y="3281833"/>
                <a:ext cx="660644" cy="268470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Connettore 2 26">
                <a:extLst>
                  <a:ext uri="{FF2B5EF4-FFF2-40B4-BE49-F238E27FC236}">
                    <a16:creationId xmlns:a16="http://schemas.microsoft.com/office/drawing/2014/main" id="{EA4F8FEE-AD99-2CEC-524F-711FF36534FF}"/>
                  </a:ext>
                </a:extLst>
              </p:cNvPr>
              <p:cNvCxnSpPr>
                <a:cxnSpLocks/>
                <a:stCxn id="20" idx="6"/>
                <a:endCxn id="23" idx="2"/>
              </p:cNvCxnSpPr>
              <p:nvPr/>
            </p:nvCxnSpPr>
            <p:spPr>
              <a:xfrm>
                <a:off x="1296190" y="3550303"/>
                <a:ext cx="660644" cy="229218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6D5C5458-F705-6F53-6B3D-0A41767CDC13}"/>
                  </a:ext>
                </a:extLst>
              </p:cNvPr>
              <p:cNvCxnSpPr>
                <a:cxnSpLocks/>
                <a:stCxn id="21" idx="6"/>
              </p:cNvCxnSpPr>
              <p:nvPr/>
            </p:nvCxnSpPr>
            <p:spPr>
              <a:xfrm flipV="1">
                <a:off x="1296190" y="3826192"/>
                <a:ext cx="670435" cy="221800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Connettore 2 28">
                <a:extLst>
                  <a:ext uri="{FF2B5EF4-FFF2-40B4-BE49-F238E27FC236}">
                    <a16:creationId xmlns:a16="http://schemas.microsoft.com/office/drawing/2014/main" id="{BBE74A8D-D342-09D2-F561-67CE17EF6148}"/>
                  </a:ext>
                </a:extLst>
              </p:cNvPr>
              <p:cNvCxnSpPr>
                <a:cxnSpLocks/>
                <a:stCxn id="21" idx="6"/>
                <a:endCxn id="24" idx="2"/>
              </p:cNvCxnSpPr>
              <p:nvPr/>
            </p:nvCxnSpPr>
            <p:spPr>
              <a:xfrm>
                <a:off x="1296190" y="4047991"/>
                <a:ext cx="660644" cy="224321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0" name="Google Shape;3950;p78">
                <a:extLst>
                  <a:ext uri="{FF2B5EF4-FFF2-40B4-BE49-F238E27FC236}">
                    <a16:creationId xmlns:a16="http://schemas.microsoft.com/office/drawing/2014/main" id="{78F16888-FB56-6736-8C93-2CF035A1A981}"/>
                  </a:ext>
                </a:extLst>
              </p:cNvPr>
              <p:cNvSpPr/>
              <p:nvPr/>
            </p:nvSpPr>
            <p:spPr>
              <a:xfrm>
                <a:off x="871766" y="4328570"/>
                <a:ext cx="424424" cy="424424"/>
              </a:xfrm>
              <a:prstGeom prst="flowChartConnector">
                <a:avLst/>
              </a:prstGeom>
              <a:solidFill>
                <a:srgbClr val="51E2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06D67DEC-5D40-1FFE-FB11-B0FEF26099E3}"/>
                  </a:ext>
                </a:extLst>
              </p:cNvPr>
              <p:cNvCxnSpPr>
                <a:cxnSpLocks/>
                <a:stCxn id="30" idx="6"/>
              </p:cNvCxnSpPr>
              <p:nvPr/>
            </p:nvCxnSpPr>
            <p:spPr>
              <a:xfrm flipV="1">
                <a:off x="1296190" y="4327187"/>
                <a:ext cx="659543" cy="213596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" name="Connettore 2 31">
                <a:extLst>
                  <a:ext uri="{FF2B5EF4-FFF2-40B4-BE49-F238E27FC236}">
                    <a16:creationId xmlns:a16="http://schemas.microsoft.com/office/drawing/2014/main" id="{AC7C9ABB-241D-2DF2-3D4E-58A9FBCBCA4A}"/>
                  </a:ext>
                </a:extLst>
              </p:cNvPr>
              <p:cNvCxnSpPr>
                <a:cxnSpLocks/>
                <a:stCxn id="30" idx="6"/>
                <a:endCxn id="25" idx="2"/>
              </p:cNvCxnSpPr>
              <p:nvPr/>
            </p:nvCxnSpPr>
            <p:spPr>
              <a:xfrm>
                <a:off x="1296190" y="4540782"/>
                <a:ext cx="660644" cy="224321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3" name="Google Shape;3950;p78">
                <a:extLst>
                  <a:ext uri="{FF2B5EF4-FFF2-40B4-BE49-F238E27FC236}">
                    <a16:creationId xmlns:a16="http://schemas.microsoft.com/office/drawing/2014/main" id="{BB28C04F-E940-0800-FC5D-13EFF4FEE20A}"/>
                  </a:ext>
                </a:extLst>
              </p:cNvPr>
              <p:cNvSpPr/>
              <p:nvPr/>
            </p:nvSpPr>
            <p:spPr>
              <a:xfrm>
                <a:off x="3041902" y="3630779"/>
                <a:ext cx="424424" cy="424424"/>
              </a:xfrm>
              <a:prstGeom prst="flowChartConnector">
                <a:avLst/>
              </a:prstGeom>
              <a:solidFill>
                <a:srgbClr val="51E2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950;p78">
                <a:extLst>
                  <a:ext uri="{FF2B5EF4-FFF2-40B4-BE49-F238E27FC236}">
                    <a16:creationId xmlns:a16="http://schemas.microsoft.com/office/drawing/2014/main" id="{A76D3A6D-C979-3B43-2BAF-80B8AA783AD3}"/>
                  </a:ext>
                </a:extLst>
              </p:cNvPr>
              <p:cNvSpPr/>
              <p:nvPr/>
            </p:nvSpPr>
            <p:spPr>
              <a:xfrm>
                <a:off x="3041902" y="4128467"/>
                <a:ext cx="424424" cy="424424"/>
              </a:xfrm>
              <a:prstGeom prst="flowChartConnector">
                <a:avLst/>
              </a:prstGeom>
              <a:solidFill>
                <a:srgbClr val="51E2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AD5203F0-E89F-0171-F325-F1F5FA0FA7E0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1296190" y="3550303"/>
                <a:ext cx="670435" cy="660711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nettore 2 35">
                <a:extLst>
                  <a:ext uri="{FF2B5EF4-FFF2-40B4-BE49-F238E27FC236}">
                    <a16:creationId xmlns:a16="http://schemas.microsoft.com/office/drawing/2014/main" id="{1E9AD8D9-FA97-CB26-E4BD-A8E9DA769646}"/>
                  </a:ext>
                </a:extLst>
              </p:cNvPr>
              <p:cNvCxnSpPr>
                <a:cxnSpLocks/>
                <a:stCxn id="20" idx="6"/>
                <a:endCxn id="25" idx="1"/>
              </p:cNvCxnSpPr>
              <p:nvPr/>
            </p:nvCxnSpPr>
            <p:spPr>
              <a:xfrm>
                <a:off x="1296190" y="3550303"/>
                <a:ext cx="722799" cy="1064744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7" name="Connettore 2 36">
                <a:extLst>
                  <a:ext uri="{FF2B5EF4-FFF2-40B4-BE49-F238E27FC236}">
                    <a16:creationId xmlns:a16="http://schemas.microsoft.com/office/drawing/2014/main" id="{9282D061-5A32-DE06-B0A4-B5527ED37276}"/>
                  </a:ext>
                </a:extLst>
              </p:cNvPr>
              <p:cNvCxnSpPr>
                <a:cxnSpLocks/>
                <a:stCxn id="21" idx="6"/>
              </p:cNvCxnSpPr>
              <p:nvPr/>
            </p:nvCxnSpPr>
            <p:spPr>
              <a:xfrm flipV="1">
                <a:off x="1296190" y="3357870"/>
                <a:ext cx="666804" cy="690121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F7737103-3457-EE24-7512-94ADD4FFA6FF}"/>
                  </a:ext>
                </a:extLst>
              </p:cNvPr>
              <p:cNvCxnSpPr>
                <a:cxnSpLocks/>
                <a:stCxn id="21" idx="6"/>
              </p:cNvCxnSpPr>
              <p:nvPr/>
            </p:nvCxnSpPr>
            <p:spPr>
              <a:xfrm>
                <a:off x="1296190" y="4047991"/>
                <a:ext cx="677695" cy="638605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Connettore 2 38">
                <a:extLst>
                  <a:ext uri="{FF2B5EF4-FFF2-40B4-BE49-F238E27FC236}">
                    <a16:creationId xmlns:a16="http://schemas.microsoft.com/office/drawing/2014/main" id="{77180404-83D3-B365-AA6B-F4B48443C4E1}"/>
                  </a:ext>
                </a:extLst>
              </p:cNvPr>
              <p:cNvCxnSpPr>
                <a:cxnSpLocks/>
                <a:stCxn id="30" idx="6"/>
                <a:endCxn id="22" idx="3"/>
              </p:cNvCxnSpPr>
              <p:nvPr/>
            </p:nvCxnSpPr>
            <p:spPr>
              <a:xfrm flipV="1">
                <a:off x="1296190" y="3431889"/>
                <a:ext cx="722799" cy="1108893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7F27673E-B67D-35C4-A535-0BDA7CEC33E3}"/>
                  </a:ext>
                </a:extLst>
              </p:cNvPr>
              <p:cNvCxnSpPr>
                <a:cxnSpLocks/>
                <a:stCxn id="30" idx="6"/>
              </p:cNvCxnSpPr>
              <p:nvPr/>
            </p:nvCxnSpPr>
            <p:spPr>
              <a:xfrm flipV="1">
                <a:off x="1296190" y="3891539"/>
                <a:ext cx="688587" cy="649243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Connettore 2 40">
                <a:extLst>
                  <a:ext uri="{FF2B5EF4-FFF2-40B4-BE49-F238E27FC236}">
                    <a16:creationId xmlns:a16="http://schemas.microsoft.com/office/drawing/2014/main" id="{F4346DFA-5A22-A583-4A09-34C3E8B5BDE3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2381257" y="3281833"/>
                <a:ext cx="678117" cy="468120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nettore 2 41">
                <a:extLst>
                  <a:ext uri="{FF2B5EF4-FFF2-40B4-BE49-F238E27FC236}">
                    <a16:creationId xmlns:a16="http://schemas.microsoft.com/office/drawing/2014/main" id="{592984F1-97BE-DA49-FC85-BA99EAE72309}"/>
                  </a:ext>
                </a:extLst>
              </p:cNvPr>
              <p:cNvCxnSpPr>
                <a:cxnSpLocks/>
                <a:stCxn id="22" idx="6"/>
              </p:cNvCxnSpPr>
              <p:nvPr/>
            </p:nvCxnSpPr>
            <p:spPr>
              <a:xfrm>
                <a:off x="2381257" y="3281833"/>
                <a:ext cx="678117" cy="965485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3" name="Connettore 2 42">
                <a:extLst>
                  <a:ext uri="{FF2B5EF4-FFF2-40B4-BE49-F238E27FC236}">
                    <a16:creationId xmlns:a16="http://schemas.microsoft.com/office/drawing/2014/main" id="{A9117D22-AA59-D589-A605-DB994D74E8FB}"/>
                  </a:ext>
                </a:extLst>
              </p:cNvPr>
              <p:cNvCxnSpPr>
                <a:cxnSpLocks/>
                <a:stCxn id="23" idx="6"/>
                <a:endCxn id="33" idx="2"/>
              </p:cNvCxnSpPr>
              <p:nvPr/>
            </p:nvCxnSpPr>
            <p:spPr>
              <a:xfrm>
                <a:off x="2381258" y="3779521"/>
                <a:ext cx="660644" cy="63470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nettore 2 43">
                <a:extLst>
                  <a:ext uri="{FF2B5EF4-FFF2-40B4-BE49-F238E27FC236}">
                    <a16:creationId xmlns:a16="http://schemas.microsoft.com/office/drawing/2014/main" id="{CDE0A597-3703-E723-6418-47B5C8D5D98E}"/>
                  </a:ext>
                </a:extLst>
              </p:cNvPr>
              <p:cNvCxnSpPr>
                <a:cxnSpLocks/>
                <a:stCxn id="23" idx="6"/>
              </p:cNvCxnSpPr>
              <p:nvPr/>
            </p:nvCxnSpPr>
            <p:spPr>
              <a:xfrm>
                <a:off x="2381257" y="3779521"/>
                <a:ext cx="663596" cy="533144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5" name="Connettore 2 44">
                <a:extLst>
                  <a:ext uri="{FF2B5EF4-FFF2-40B4-BE49-F238E27FC236}">
                    <a16:creationId xmlns:a16="http://schemas.microsoft.com/office/drawing/2014/main" id="{3375C08C-C6D0-3A7D-369E-3F57E3F9456F}"/>
                  </a:ext>
                </a:extLst>
              </p:cNvPr>
              <p:cNvCxnSpPr>
                <a:cxnSpLocks/>
                <a:stCxn id="24" idx="6"/>
              </p:cNvCxnSpPr>
              <p:nvPr/>
            </p:nvCxnSpPr>
            <p:spPr>
              <a:xfrm flipV="1">
                <a:off x="2381257" y="3880648"/>
                <a:ext cx="663596" cy="391665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nettore 2 45">
                <a:extLst>
                  <a:ext uri="{FF2B5EF4-FFF2-40B4-BE49-F238E27FC236}">
                    <a16:creationId xmlns:a16="http://schemas.microsoft.com/office/drawing/2014/main" id="{7D72D3AA-6410-2E39-084F-7B6372C55AFE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 flipV="1">
                <a:off x="2381257" y="4392534"/>
                <a:ext cx="663596" cy="372569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7" name="Connettore 2 46">
                <a:extLst>
                  <a:ext uri="{FF2B5EF4-FFF2-40B4-BE49-F238E27FC236}">
                    <a16:creationId xmlns:a16="http://schemas.microsoft.com/office/drawing/2014/main" id="{FEA85077-BC8F-1D5F-83A8-62BB73008F53}"/>
                  </a:ext>
                </a:extLst>
              </p:cNvPr>
              <p:cNvCxnSpPr>
                <a:cxnSpLocks/>
                <a:stCxn id="24" idx="6"/>
                <a:endCxn id="34" idx="2"/>
              </p:cNvCxnSpPr>
              <p:nvPr/>
            </p:nvCxnSpPr>
            <p:spPr>
              <a:xfrm>
                <a:off x="2381258" y="4272312"/>
                <a:ext cx="660644" cy="68367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8" name="Connettore 2 47">
                <a:extLst>
                  <a:ext uri="{FF2B5EF4-FFF2-40B4-BE49-F238E27FC236}">
                    <a16:creationId xmlns:a16="http://schemas.microsoft.com/office/drawing/2014/main" id="{BB46C6A5-0BF5-F8D3-5E02-A7098A68430E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 flipV="1">
                <a:off x="2381257" y="3942364"/>
                <a:ext cx="692639" cy="822739"/>
              </a:xfrm>
              <a:prstGeom prst="straightConnector1">
                <a:avLst/>
              </a:prstGeom>
              <a:ln cap="sq"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698DFCA0-19BA-AA5D-BC6A-F6B2E00BD97C}"/>
                </a:ext>
              </a:extLst>
            </p:cNvPr>
            <p:cNvSpPr txBox="1"/>
            <p:nvPr/>
          </p:nvSpPr>
          <p:spPr>
            <a:xfrm>
              <a:off x="984479" y="2961737"/>
              <a:ext cx="64864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Input Layer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0C6F9B9-7F66-B20E-473D-99E32F6B61F4}"/>
                </a:ext>
              </a:extLst>
            </p:cNvPr>
            <p:cNvSpPr txBox="1"/>
            <p:nvPr/>
          </p:nvSpPr>
          <p:spPr>
            <a:xfrm>
              <a:off x="2912199" y="3227948"/>
              <a:ext cx="6001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Output Layer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600FCE49-C7ED-03A6-693B-1A1D3D3E0E85}"/>
                </a:ext>
              </a:extLst>
            </p:cNvPr>
            <p:cNvSpPr txBox="1"/>
            <p:nvPr/>
          </p:nvSpPr>
          <p:spPr>
            <a:xfrm>
              <a:off x="1889648" y="2752527"/>
              <a:ext cx="7403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dirty="0" err="1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Hidden</a:t>
              </a:r>
              <a:r>
                <a:rPr lang="it-IT" sz="12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 Layer</a:t>
              </a:r>
              <a:endParaRPr lang="it-IT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41">
            <a:extLst>
              <a:ext uri="{FF2B5EF4-FFF2-40B4-BE49-F238E27FC236}">
                <a16:creationId xmlns:a16="http://schemas.microsoft.com/office/drawing/2014/main" id="{1A0DD66B-454B-9D8F-FD10-1007DB4B3EFA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3177199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Reti </a:t>
            </a:r>
            <a:r>
              <a:rPr lang="en" dirty="0">
                <a:solidFill>
                  <a:srgbClr val="51E2EE"/>
                </a:solidFill>
              </a:rPr>
              <a:t>Neurali</a:t>
            </a:r>
            <a:endParaRPr lang="it-IT" dirty="0">
              <a:solidFill>
                <a:srgbClr val="51E2EE"/>
              </a:solidFill>
            </a:endParaRP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FB3F7198-2BC8-BBD2-2D67-9A1AC6E33592}"/>
              </a:ext>
            </a:extLst>
          </p:cNvPr>
          <p:cNvGrpSpPr/>
          <p:nvPr/>
        </p:nvGrpSpPr>
        <p:grpSpPr>
          <a:xfrm>
            <a:off x="1468222" y="1226236"/>
            <a:ext cx="6207556" cy="1859112"/>
            <a:chOff x="762246" y="1410872"/>
            <a:chExt cx="7504845" cy="2247641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5E90A47D-B9AA-296D-A10F-B9AC12B1BC3B}"/>
                </a:ext>
              </a:extLst>
            </p:cNvPr>
            <p:cNvGrpSpPr/>
            <p:nvPr/>
          </p:nvGrpSpPr>
          <p:grpSpPr>
            <a:xfrm>
              <a:off x="762246" y="1410872"/>
              <a:ext cx="6320499" cy="2247641"/>
              <a:chOff x="762246" y="1410872"/>
              <a:chExt cx="6320499" cy="2247641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BA902F9A-2FD2-7C43-50C7-A01B427E9941}"/>
                  </a:ext>
                </a:extLst>
              </p:cNvPr>
              <p:cNvGrpSpPr/>
              <p:nvPr/>
            </p:nvGrpSpPr>
            <p:grpSpPr>
              <a:xfrm>
                <a:off x="762246" y="1410872"/>
                <a:ext cx="6320499" cy="2247641"/>
                <a:chOff x="755950" y="1404814"/>
                <a:chExt cx="7039224" cy="2503227"/>
              </a:xfrm>
            </p:grpSpPr>
            <p:grpSp>
              <p:nvGrpSpPr>
                <p:cNvPr id="31" name="Gruppo 30">
                  <a:extLst>
                    <a:ext uri="{FF2B5EF4-FFF2-40B4-BE49-F238E27FC236}">
                      <a16:creationId xmlns:a16="http://schemas.microsoft.com/office/drawing/2014/main" id="{AD2685AA-A6A7-4842-C04E-C5472DF95ABA}"/>
                    </a:ext>
                  </a:extLst>
                </p:cNvPr>
                <p:cNvGrpSpPr/>
                <p:nvPr/>
              </p:nvGrpSpPr>
              <p:grpSpPr>
                <a:xfrm>
                  <a:off x="755950" y="1404814"/>
                  <a:ext cx="7039224" cy="2503227"/>
                  <a:chOff x="697957" y="1350477"/>
                  <a:chExt cx="7860313" cy="2795216"/>
                </a:xfrm>
              </p:grpSpPr>
              <p:sp>
                <p:nvSpPr>
                  <p:cNvPr id="2" name="Connettore 1">
                    <a:extLst>
                      <a:ext uri="{FF2B5EF4-FFF2-40B4-BE49-F238E27FC236}">
                        <a16:creationId xmlns:a16="http://schemas.microsoft.com/office/drawing/2014/main" id="{D2BC9838-3750-345B-5A4C-81EBA4BF9B6E}"/>
                      </a:ext>
                    </a:extLst>
                  </p:cNvPr>
                  <p:cNvSpPr/>
                  <p:nvPr/>
                </p:nvSpPr>
                <p:spPr>
                  <a:xfrm>
                    <a:off x="2380481" y="1854200"/>
                    <a:ext cx="1308869" cy="1308869"/>
                  </a:xfrm>
                  <a:prstGeom prst="flowChartConnector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cxnSp>
                <p:nvCxnSpPr>
                  <p:cNvPr id="6" name="Connettore 2 5">
                    <a:extLst>
                      <a:ext uri="{FF2B5EF4-FFF2-40B4-BE49-F238E27FC236}">
                        <a16:creationId xmlns:a16="http://schemas.microsoft.com/office/drawing/2014/main" id="{50A43564-EA9A-0B8B-12DE-2F7FD67E3EAB}"/>
                      </a:ext>
                    </a:extLst>
                  </p:cNvPr>
                  <p:cNvCxnSpPr>
                    <a:endCxn id="2" idx="1"/>
                  </p:cNvCxnSpPr>
                  <p:nvPr/>
                </p:nvCxnSpPr>
                <p:spPr>
                  <a:xfrm>
                    <a:off x="1739900" y="1663700"/>
                    <a:ext cx="832260" cy="38217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ttore 2 8">
                    <a:extLst>
                      <a:ext uri="{FF2B5EF4-FFF2-40B4-BE49-F238E27FC236}">
                        <a16:creationId xmlns:a16="http://schemas.microsoft.com/office/drawing/2014/main" id="{F60023F1-4D2A-D655-4512-755370401DF0}"/>
                      </a:ext>
                    </a:extLst>
                  </p:cNvPr>
                  <p:cNvCxnSpPr>
                    <a:cxnSpLocks/>
                    <a:endCxn id="2" idx="2"/>
                  </p:cNvCxnSpPr>
                  <p:nvPr/>
                </p:nvCxnSpPr>
                <p:spPr>
                  <a:xfrm>
                    <a:off x="1168400" y="2349102"/>
                    <a:ext cx="1212081" cy="1595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Connettore 2 11">
                    <a:extLst>
                      <a:ext uri="{FF2B5EF4-FFF2-40B4-BE49-F238E27FC236}">
                        <a16:creationId xmlns:a16="http://schemas.microsoft.com/office/drawing/2014/main" id="{173E5C91-4CD2-FFC0-4FD8-9D53BCFB2E7A}"/>
                      </a:ext>
                    </a:extLst>
                  </p:cNvPr>
                  <p:cNvCxnSpPr>
                    <a:cxnSpLocks/>
                    <a:endCxn id="2" idx="3"/>
                  </p:cNvCxnSpPr>
                  <p:nvPr/>
                </p:nvCxnSpPr>
                <p:spPr>
                  <a:xfrm flipV="1">
                    <a:off x="1663700" y="2971390"/>
                    <a:ext cx="908460" cy="65443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nettore 2 16">
                    <a:extLst>
                      <a:ext uri="{FF2B5EF4-FFF2-40B4-BE49-F238E27FC236}">
                        <a16:creationId xmlns:a16="http://schemas.microsoft.com/office/drawing/2014/main" id="{B59CFDEC-0778-3D99-1F55-C66EDA11133A}"/>
                      </a:ext>
                    </a:extLst>
                  </p:cNvPr>
                  <p:cNvCxnSpPr>
                    <a:cxnSpLocks/>
                    <a:stCxn id="2" idx="6"/>
                    <a:endCxn id="62" idx="1"/>
                  </p:cNvCxnSpPr>
                  <p:nvPr/>
                </p:nvCxnSpPr>
                <p:spPr>
                  <a:xfrm flipV="1">
                    <a:off x="3689351" y="2508063"/>
                    <a:ext cx="956247" cy="5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Connettore 2 19">
                    <a:extLst>
                      <a:ext uri="{FF2B5EF4-FFF2-40B4-BE49-F238E27FC236}">
                        <a16:creationId xmlns:a16="http://schemas.microsoft.com/office/drawing/2014/main" id="{C1606BDC-2D1D-3EBC-E734-5CE7D0FF657A}"/>
                      </a:ext>
                    </a:extLst>
                  </p:cNvPr>
                  <p:cNvCxnSpPr>
                    <a:cxnSpLocks/>
                    <a:stCxn id="32" idx="0"/>
                    <a:endCxn id="2" idx="4"/>
                  </p:cNvCxnSpPr>
                  <p:nvPr/>
                </p:nvCxnSpPr>
                <p:spPr>
                  <a:xfrm flipV="1">
                    <a:off x="3034915" y="3163069"/>
                    <a:ext cx="0" cy="51987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CasellaDiTesto 22">
                    <a:extLst>
                      <a:ext uri="{FF2B5EF4-FFF2-40B4-BE49-F238E27FC236}">
                        <a16:creationId xmlns:a16="http://schemas.microsoft.com/office/drawing/2014/main" id="{DA8C2ECC-D432-0E83-7FD6-59A37A0A1CE5}"/>
                      </a:ext>
                    </a:extLst>
                  </p:cNvPr>
                  <p:cNvSpPr txBox="1"/>
                  <p:nvPr/>
                </p:nvSpPr>
                <p:spPr>
                  <a:xfrm>
                    <a:off x="2978625" y="3127078"/>
                    <a:ext cx="609599" cy="3436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w</a:t>
                    </a:r>
                    <a:r>
                      <a:rPr lang="it-IT" sz="800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0</a:t>
                    </a:r>
                  </a:p>
                </p:txBody>
              </p:sp>
              <p:sp>
                <p:nvSpPr>
                  <p:cNvPr id="24" name="CasellaDiTesto 23">
                    <a:extLst>
                      <a:ext uri="{FF2B5EF4-FFF2-40B4-BE49-F238E27FC236}">
                        <a16:creationId xmlns:a16="http://schemas.microsoft.com/office/drawing/2014/main" id="{A4F7A178-FB18-81FA-A970-254C2FD5323C}"/>
                      </a:ext>
                    </a:extLst>
                  </p:cNvPr>
                  <p:cNvSpPr txBox="1"/>
                  <p:nvPr/>
                </p:nvSpPr>
                <p:spPr>
                  <a:xfrm>
                    <a:off x="1226557" y="3470756"/>
                    <a:ext cx="60959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 err="1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in</a:t>
                    </a:r>
                    <a:r>
                      <a:rPr lang="it-IT" sz="800" dirty="0" err="1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d</a:t>
                    </a:r>
                    <a:endParaRPr lang="it-IT" sz="8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endParaRPr>
                  </a:p>
                </p:txBody>
              </p:sp>
              <p:sp>
                <p:nvSpPr>
                  <p:cNvPr id="25" name="CasellaDiTesto 24">
                    <a:extLst>
                      <a:ext uri="{FF2B5EF4-FFF2-40B4-BE49-F238E27FC236}">
                        <a16:creationId xmlns:a16="http://schemas.microsoft.com/office/drawing/2014/main" id="{2896B289-48D7-0A8E-B996-FE081043075F}"/>
                      </a:ext>
                    </a:extLst>
                  </p:cNvPr>
                  <p:cNvSpPr txBox="1"/>
                  <p:nvPr/>
                </p:nvSpPr>
                <p:spPr>
                  <a:xfrm>
                    <a:off x="697957" y="2097585"/>
                    <a:ext cx="60959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in</a:t>
                    </a:r>
                    <a:r>
                      <a:rPr lang="it-IT" sz="800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2</a:t>
                    </a:r>
                  </a:p>
                </p:txBody>
              </p:sp>
              <p:sp>
                <p:nvSpPr>
                  <p:cNvPr id="26" name="CasellaDiTesto 25">
                    <a:extLst>
                      <a:ext uri="{FF2B5EF4-FFF2-40B4-BE49-F238E27FC236}">
                        <a16:creationId xmlns:a16="http://schemas.microsoft.com/office/drawing/2014/main" id="{05E83FB4-02D4-F68A-ED9E-EC311D95E0A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2700" y="1350477"/>
                    <a:ext cx="60959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in</a:t>
                    </a:r>
                    <a:r>
                      <a:rPr lang="it-IT" sz="800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1</a:t>
                    </a:r>
                  </a:p>
                </p:txBody>
              </p:sp>
              <p:sp>
                <p:nvSpPr>
                  <p:cNvPr id="27" name="CasellaDiTesto 26">
                    <a:extLst>
                      <a:ext uri="{FF2B5EF4-FFF2-40B4-BE49-F238E27FC236}">
                        <a16:creationId xmlns:a16="http://schemas.microsoft.com/office/drawing/2014/main" id="{97F3B122-FBEB-452D-3993-4BF10DB344C7}"/>
                      </a:ext>
                    </a:extLst>
                  </p:cNvPr>
                  <p:cNvSpPr txBox="1"/>
                  <p:nvPr/>
                </p:nvSpPr>
                <p:spPr>
                  <a:xfrm>
                    <a:off x="1651148" y="2947959"/>
                    <a:ext cx="609599" cy="3436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 err="1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w</a:t>
                    </a:r>
                    <a:r>
                      <a:rPr lang="it-IT" sz="800" dirty="0" err="1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d</a:t>
                    </a:r>
                    <a:endParaRPr lang="it-IT" sz="8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endParaRPr>
                  </a:p>
                </p:txBody>
              </p:sp>
              <p:sp>
                <p:nvSpPr>
                  <p:cNvPr id="28" name="CasellaDiTesto 27">
                    <a:extLst>
                      <a:ext uri="{FF2B5EF4-FFF2-40B4-BE49-F238E27FC236}">
                        <a16:creationId xmlns:a16="http://schemas.microsoft.com/office/drawing/2014/main" id="{628820C1-C2DF-2F9F-8A56-CE5D74014563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383" y="2079634"/>
                    <a:ext cx="609599" cy="3436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w</a:t>
                    </a:r>
                    <a:r>
                      <a:rPr lang="it-IT" sz="800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2</a:t>
                    </a:r>
                  </a:p>
                </p:txBody>
              </p:sp>
              <p:sp>
                <p:nvSpPr>
                  <p:cNvPr id="29" name="CasellaDiTesto 28">
                    <a:extLst>
                      <a:ext uri="{FF2B5EF4-FFF2-40B4-BE49-F238E27FC236}">
                        <a16:creationId xmlns:a16="http://schemas.microsoft.com/office/drawing/2014/main" id="{8D50F426-A402-324E-E3BC-DB53E149A47A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933" y="1483334"/>
                    <a:ext cx="609599" cy="3436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w</a:t>
                    </a:r>
                    <a:r>
                      <a:rPr lang="it-IT" sz="800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1</a:t>
                    </a:r>
                  </a:p>
                </p:txBody>
              </p:sp>
              <p:sp>
                <p:nvSpPr>
                  <p:cNvPr id="30" name="CasellaDiTesto 29">
                    <a:extLst>
                      <a:ext uri="{FF2B5EF4-FFF2-40B4-BE49-F238E27FC236}">
                        <a16:creationId xmlns:a16="http://schemas.microsoft.com/office/drawing/2014/main" id="{8234E833-7EC5-0AC2-4249-F16DBBB00886}"/>
                      </a:ext>
                    </a:extLst>
                  </p:cNvPr>
                  <p:cNvSpPr txBox="1"/>
                  <p:nvPr/>
                </p:nvSpPr>
                <p:spPr>
                  <a:xfrm rot="4328511">
                    <a:off x="1072918" y="2817501"/>
                    <a:ext cx="3135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…</a:t>
                    </a:r>
                    <a:endParaRPr lang="it-IT" sz="8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endParaRPr>
                  </a:p>
                </p:txBody>
              </p:sp>
              <p:sp>
                <p:nvSpPr>
                  <p:cNvPr id="32" name="CasellaDiTesto 31">
                    <a:extLst>
                      <a:ext uri="{FF2B5EF4-FFF2-40B4-BE49-F238E27FC236}">
                        <a16:creationId xmlns:a16="http://schemas.microsoft.com/office/drawing/2014/main" id="{61DCDEDD-AB99-8433-75C9-286BC0FD0777}"/>
                      </a:ext>
                    </a:extLst>
                  </p:cNvPr>
                  <p:cNvSpPr txBox="1"/>
                  <p:nvPr/>
                </p:nvSpPr>
                <p:spPr>
                  <a:xfrm>
                    <a:off x="2539807" y="3682944"/>
                    <a:ext cx="990214" cy="4627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in</a:t>
                    </a:r>
                    <a:r>
                      <a:rPr lang="it-IT" sz="800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0</a:t>
                    </a:r>
                    <a:r>
                      <a:rPr lang="it-IT" dirty="0">
                        <a:solidFill>
                          <a:schemeClr val="bg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 panose="02000000000000000000" pitchFamily="2" charset="0"/>
                      </a:rPr>
                      <a:t> = 1</a:t>
                    </a:r>
                    <a:endParaRPr lang="it-IT" sz="8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endParaRPr>
                  </a:p>
                </p:txBody>
              </p:sp>
              <p:cxnSp>
                <p:nvCxnSpPr>
                  <p:cNvPr id="40" name="Connettore 2 39">
                    <a:extLst>
                      <a:ext uri="{FF2B5EF4-FFF2-40B4-BE49-F238E27FC236}">
                        <a16:creationId xmlns:a16="http://schemas.microsoft.com/office/drawing/2014/main" id="{7CEB2F11-0D8F-C82C-45FC-6629519E520A}"/>
                      </a:ext>
                    </a:extLst>
                  </p:cNvPr>
                  <p:cNvCxnSpPr>
                    <a:cxnSpLocks/>
                    <a:stCxn id="62" idx="3"/>
                    <a:endCxn id="36" idx="1"/>
                  </p:cNvCxnSpPr>
                  <p:nvPr/>
                </p:nvCxnSpPr>
                <p:spPr>
                  <a:xfrm flipV="1">
                    <a:off x="7840134" y="2507049"/>
                    <a:ext cx="718136" cy="10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B6D9D365-1076-2E82-3D97-0E8DCAFE0EA9}"/>
                    </a:ext>
                  </a:extLst>
                </p:cNvPr>
                <p:cNvSpPr txBox="1"/>
                <p:nvPr/>
              </p:nvSpPr>
              <p:spPr>
                <a:xfrm>
                  <a:off x="2384156" y="2269182"/>
                  <a:ext cx="964025" cy="3522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1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neurone i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CasellaDiTesto 61">
                    <a:extLst>
                      <a:ext uri="{FF2B5EF4-FFF2-40B4-BE49-F238E27FC236}">
                        <a16:creationId xmlns:a16="http://schemas.microsoft.com/office/drawing/2014/main" id="{075F086C-F815-86C6-93CC-E3B4703A6385}"/>
                      </a:ext>
                    </a:extLst>
                  </p:cNvPr>
                  <p:cNvSpPr txBox="1"/>
                  <p:nvPr/>
                </p:nvSpPr>
                <p:spPr>
                  <a:xfrm>
                    <a:off x="3936555" y="1980445"/>
                    <a:ext cx="2568735" cy="72248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51E2EE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rgbClr val="51E2EE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net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rgbClr val="51E2EE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b="0" i="0" smtClean="0">
                              <a:solidFill>
                                <a:srgbClr val="51E2EE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smtClean="0">
                                  <a:solidFill>
                                    <a:srgbClr val="51E2EE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  <m:brk m:alnAt="7"/>
                                </m:rPr>
                                <a:rPr lang="it-IT" b="0" i="0" smtClean="0">
                                  <a:solidFill>
                                    <a:srgbClr val="51E2EE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rgbClr val="51E2EE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=1, …, </m:t>
                              </m:r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rgbClr val="51E2EE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d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rgbClr val="51E2EE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rgbClr val="51E2EE"/>
                                      </a:solidFill>
                                      <a:latin typeface="Cambria Math" panose="02040503050406030204" pitchFamily="18" charset="0"/>
                                      <a:ea typeface="Roboto Condensed" panose="02000000000000000000" pitchFamily="2" charset="0"/>
                                      <a:cs typeface="Roboto Condense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smtClean="0">
                                      <a:solidFill>
                                        <a:srgbClr val="51E2EE"/>
                                      </a:solidFill>
                                      <a:latin typeface="Roboto Condensed" panose="02000000000000000000" pitchFamily="2" charset="0"/>
                                      <a:ea typeface="Roboto Condensed" panose="02000000000000000000" pitchFamily="2" charset="0"/>
                                      <a:cs typeface="Roboto Condensed" panose="02000000000000000000" pitchFamily="2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it-IT" b="0" i="0" smtClean="0">
                                      <a:solidFill>
                                        <a:srgbClr val="51E2EE"/>
                                      </a:solidFill>
                                      <a:latin typeface="Roboto Condensed" panose="02000000000000000000" pitchFamily="2" charset="0"/>
                                      <a:ea typeface="Roboto Condensed" panose="02000000000000000000" pitchFamily="2" charset="0"/>
                                      <a:cs typeface="Roboto Condensed" panose="02000000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rgbClr val="51E2EE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rgbClr val="51E2EE"/>
                                      </a:solidFill>
                                      <a:latin typeface="Cambria Math" panose="02040503050406030204" pitchFamily="18" charset="0"/>
                                      <a:ea typeface="Roboto Condensed" panose="02000000000000000000" pitchFamily="2" charset="0"/>
                                      <a:cs typeface="Roboto Condense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smtClean="0">
                                      <a:solidFill>
                                        <a:srgbClr val="51E2EE"/>
                                      </a:solidFill>
                                      <a:latin typeface="Roboto Condensed" panose="02000000000000000000" pitchFamily="2" charset="0"/>
                                      <a:ea typeface="Roboto Condensed" panose="02000000000000000000" pitchFamily="2" charset="0"/>
                                      <a:cs typeface="Roboto Condensed" panose="02000000000000000000" pitchFamily="2" charset="0"/>
                                    </a:rPr>
                                    <m:t>in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it-IT" b="0" i="0" smtClean="0">
                                      <a:solidFill>
                                        <a:srgbClr val="51E2EE"/>
                                      </a:solidFill>
                                      <a:latin typeface="Roboto Condensed" panose="02000000000000000000" pitchFamily="2" charset="0"/>
                                      <a:ea typeface="Roboto Condensed" panose="02000000000000000000" pitchFamily="2" charset="0"/>
                                      <a:cs typeface="Roboto Condensed" panose="02000000000000000000" pitchFamily="2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rgbClr val="51E2EE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rgbClr val="51E2EE"/>
                                      </a:solidFill>
                                      <a:latin typeface="Cambria Math" panose="02040503050406030204" pitchFamily="18" charset="0"/>
                                      <a:ea typeface="Roboto Condensed" panose="02000000000000000000" pitchFamily="2" charset="0"/>
                                      <a:cs typeface="Roboto Condensed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it-IT" b="0" i="0" smtClean="0">
                                      <a:solidFill>
                                        <a:srgbClr val="51E2EE"/>
                                      </a:solidFill>
                                      <a:latin typeface="Roboto Condensed" panose="02000000000000000000" pitchFamily="2" charset="0"/>
                                      <a:ea typeface="Roboto Condensed" panose="02000000000000000000" pitchFamily="2" charset="0"/>
                                      <a:cs typeface="Roboto Condensed" panose="02000000000000000000" pitchFamily="2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it-IT" b="0" i="0" smtClean="0">
                                      <a:solidFill>
                                        <a:srgbClr val="51E2EE"/>
                                      </a:solidFill>
                                      <a:latin typeface="Roboto Condensed" panose="02000000000000000000" pitchFamily="2" charset="0"/>
                                      <a:ea typeface="Roboto Condensed" panose="02000000000000000000" pitchFamily="2" charset="0"/>
                                      <a:cs typeface="Roboto Condensed" panose="0200000000000000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rgbClr val="51E2EE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lang="it-IT" dirty="0"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62" name="CasellaDiTesto 61">
                    <a:extLst>
                      <a:ext uri="{FF2B5EF4-FFF2-40B4-BE49-F238E27FC236}">
                        <a16:creationId xmlns:a16="http://schemas.microsoft.com/office/drawing/2014/main" id="{075F086C-F815-86C6-93CC-E3B4703A63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6555" y="1980445"/>
                    <a:ext cx="2568735" cy="7224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99" t="-126531" r="-2586" b="-167347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E678B4F-0B60-DC06-01B3-292D159CB2F9}"/>
                    </a:ext>
                  </a:extLst>
                </p:cNvPr>
                <p:cNvSpPr txBox="1"/>
                <p:nvPr/>
              </p:nvSpPr>
              <p:spPr>
                <a:xfrm>
                  <a:off x="7082745" y="2224176"/>
                  <a:ext cx="1184346" cy="2333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solidFill>
                                <a:srgbClr val="51E2EE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it-IT" b="0" i="0" dirty="0" smtClean="0">
                              <a:solidFill>
                                <a:srgbClr val="51E2EE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out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it-IT" b="0" i="0" dirty="0" smtClean="0">
                              <a:solidFill>
                                <a:srgbClr val="51E2EE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it-IT" dirty="0">
                      <a:solidFill>
                        <a:srgbClr val="51E2EE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 = f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it-IT">
                          <a:solidFill>
                            <a:srgbClr val="51E2E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51E2EE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it-IT">
                              <a:solidFill>
                                <a:srgbClr val="51E2EE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net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it-IT">
                              <a:solidFill>
                                <a:srgbClr val="51E2EE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i</m:t>
                          </m:r>
                        </m:sub>
                      </m:sSub>
                      <m:r>
                        <a:rPr lang="it-IT" i="1" smtClean="0">
                          <a:solidFill>
                            <a:srgbClr val="51E2EE"/>
                          </a:solidFill>
                          <a:latin typeface="Cambria Math" panose="02040503050406030204" pitchFamily="18" charset="0"/>
                          <a:ea typeface="Roboto Condensed" panose="02000000000000000000" pitchFamily="2" charset="0"/>
                          <a:cs typeface="Roboto Condensed" panose="02000000000000000000" pitchFamily="2" charset="0"/>
                        </a:rPr>
                        <m:t>)</m:t>
                      </m:r>
                    </m:oMath>
                  </a14:m>
                  <a:endParaRPr lang="it-IT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EE678B4F-0B60-DC06-01B3-292D159CB2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745" y="2224176"/>
                  <a:ext cx="1184346" cy="233397"/>
                </a:xfrm>
                <a:prstGeom prst="rect">
                  <a:avLst/>
                </a:prstGeom>
                <a:blipFill>
                  <a:blip r:embed="rId4"/>
                  <a:stretch>
                    <a:fillRect l="-3106" t="-32258" r="-5590" b="-7096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89E93368-01EB-71DC-1DCB-D42E829E5538}"/>
              </a:ext>
            </a:extLst>
          </p:cNvPr>
          <p:cNvGrpSpPr/>
          <p:nvPr/>
        </p:nvGrpSpPr>
        <p:grpSpPr>
          <a:xfrm>
            <a:off x="2010552" y="3247513"/>
            <a:ext cx="2406401" cy="1507155"/>
            <a:chOff x="466751" y="3155546"/>
            <a:chExt cx="2406401" cy="1507155"/>
          </a:xfrm>
        </p:grpSpPr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FBA4079F-77E9-9D09-D5EF-EE2D3991D7CD}"/>
                </a:ext>
              </a:extLst>
            </p:cNvPr>
            <p:cNvSpPr txBox="1"/>
            <p:nvPr/>
          </p:nvSpPr>
          <p:spPr>
            <a:xfrm>
              <a:off x="729005" y="4447257"/>
              <a:ext cx="17089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51E2EE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ReLU</a:t>
              </a:r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: f(x) = max(0,net) </a:t>
              </a:r>
              <a:endParaRPr lang="it-IT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8A7F4FB9-1306-BB63-D14D-F1489C0D90C1}"/>
                </a:ext>
              </a:extLst>
            </p:cNvPr>
            <p:cNvGrpSpPr/>
            <p:nvPr/>
          </p:nvGrpSpPr>
          <p:grpSpPr>
            <a:xfrm>
              <a:off x="466751" y="3155546"/>
              <a:ext cx="2406401" cy="1279278"/>
              <a:chOff x="5717904" y="3127424"/>
              <a:chExt cx="2406401" cy="1279278"/>
            </a:xfrm>
          </p:grpSpPr>
          <p:grpSp>
            <p:nvGrpSpPr>
              <p:cNvPr id="75" name="Gruppo 74">
                <a:extLst>
                  <a:ext uri="{FF2B5EF4-FFF2-40B4-BE49-F238E27FC236}">
                    <a16:creationId xmlns:a16="http://schemas.microsoft.com/office/drawing/2014/main" id="{9D04F27B-742E-E457-6D89-0BF87CCF3FDA}"/>
                  </a:ext>
                </a:extLst>
              </p:cNvPr>
              <p:cNvGrpSpPr/>
              <p:nvPr/>
            </p:nvGrpSpPr>
            <p:grpSpPr>
              <a:xfrm>
                <a:off x="5717904" y="3127424"/>
                <a:ext cx="2406401" cy="1279278"/>
                <a:chOff x="5521054" y="3027867"/>
                <a:chExt cx="2406401" cy="1279278"/>
              </a:xfrm>
            </p:grpSpPr>
            <p:cxnSp>
              <p:nvCxnSpPr>
                <p:cNvPr id="46" name="Connettore 2 45">
                  <a:extLst>
                    <a:ext uri="{FF2B5EF4-FFF2-40B4-BE49-F238E27FC236}">
                      <a16:creationId xmlns:a16="http://schemas.microsoft.com/office/drawing/2014/main" id="{4D5871B9-8F30-5D9F-9990-579ACBF45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1341" y="4089497"/>
                  <a:ext cx="202476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nettore 2 47">
                  <a:extLst>
                    <a:ext uri="{FF2B5EF4-FFF2-40B4-BE49-F238E27FC236}">
                      <a16:creationId xmlns:a16="http://schemas.microsoft.com/office/drawing/2014/main" id="{FEF1518F-D040-5338-894F-28DACDB1F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3354" y="3101975"/>
                  <a:ext cx="0" cy="10803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>
                  <a:extLst>
                    <a:ext uri="{FF2B5EF4-FFF2-40B4-BE49-F238E27FC236}">
                      <a16:creationId xmlns:a16="http://schemas.microsoft.com/office/drawing/2014/main" id="{FEC58B61-8073-3601-53AF-277DBED01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5442" y="4026839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>
                  <a:extLst>
                    <a:ext uri="{FF2B5EF4-FFF2-40B4-BE49-F238E27FC236}">
                      <a16:creationId xmlns:a16="http://schemas.microsoft.com/office/drawing/2014/main" id="{14A15FAA-3562-07D0-40E8-B5CF2D00DE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2708" y="4026839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>
                  <a:extLst>
                    <a:ext uri="{FF2B5EF4-FFF2-40B4-BE49-F238E27FC236}">
                      <a16:creationId xmlns:a16="http://schemas.microsoft.com/office/drawing/2014/main" id="{51B6F3B6-F4E1-6622-0ABD-58C716ECEA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6809" y="4026839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>
                  <a:extLst>
                    <a:ext uri="{FF2B5EF4-FFF2-40B4-BE49-F238E27FC236}">
                      <a16:creationId xmlns:a16="http://schemas.microsoft.com/office/drawing/2014/main" id="{2DB4ECE4-24BB-D12B-3AED-B92625E57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1341" y="4026839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>
                  <a:extLst>
                    <a:ext uri="{FF2B5EF4-FFF2-40B4-BE49-F238E27FC236}">
                      <a16:creationId xmlns:a16="http://schemas.microsoft.com/office/drawing/2014/main" id="{2F7AFB56-5206-0508-46AF-A4832B03A9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3354" y="3283791"/>
                  <a:ext cx="1013717" cy="8057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ttore diritto 60">
                  <a:extLst>
                    <a:ext uri="{FF2B5EF4-FFF2-40B4-BE49-F238E27FC236}">
                      <a16:creationId xmlns:a16="http://schemas.microsoft.com/office/drawing/2014/main" id="{535D83A6-52A5-73E7-BC6A-31CD65073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43356" y="3674414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ttore diritto 62">
                  <a:extLst>
                    <a:ext uri="{FF2B5EF4-FFF2-40B4-BE49-F238E27FC236}">
                      <a16:creationId xmlns:a16="http://schemas.microsoft.com/office/drawing/2014/main" id="{B168C964-2A67-BDB3-176E-3C8769D53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43353" y="3330131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CasellaDiTesto 67">
                  <a:extLst>
                    <a:ext uri="{FF2B5EF4-FFF2-40B4-BE49-F238E27FC236}">
                      <a16:creationId xmlns:a16="http://schemas.microsoft.com/office/drawing/2014/main" id="{6A3C89F7-B491-B545-18B0-A8B6DE58B747}"/>
                    </a:ext>
                  </a:extLst>
                </p:cNvPr>
                <p:cNvSpPr txBox="1"/>
                <p:nvPr/>
              </p:nvSpPr>
              <p:spPr>
                <a:xfrm>
                  <a:off x="6908195" y="4114535"/>
                  <a:ext cx="15874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1</a:t>
                  </a:r>
                </a:p>
              </p:txBody>
            </p:sp>
            <p:sp>
              <p:nvSpPr>
                <p:cNvPr id="70" name="CasellaDiTesto 69">
                  <a:extLst>
                    <a:ext uri="{FF2B5EF4-FFF2-40B4-BE49-F238E27FC236}">
                      <a16:creationId xmlns:a16="http://schemas.microsoft.com/office/drawing/2014/main" id="{BA9D93E6-43EB-2AD4-D0FF-4BE3E8F0F84D}"/>
                    </a:ext>
                  </a:extLst>
                </p:cNvPr>
                <p:cNvSpPr txBox="1"/>
                <p:nvPr/>
              </p:nvSpPr>
              <p:spPr>
                <a:xfrm>
                  <a:off x="7377001" y="4120274"/>
                  <a:ext cx="15874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2</a:t>
                  </a:r>
                </a:p>
              </p:txBody>
            </p:sp>
            <p:sp>
              <p:nvSpPr>
                <p:cNvPr id="71" name="CasellaDiTesto 70">
                  <a:extLst>
                    <a:ext uri="{FF2B5EF4-FFF2-40B4-BE49-F238E27FC236}">
                      <a16:creationId xmlns:a16="http://schemas.microsoft.com/office/drawing/2014/main" id="{0D0852D6-1860-2B68-F3CD-D11EED647698}"/>
                    </a:ext>
                  </a:extLst>
                </p:cNvPr>
                <p:cNvSpPr txBox="1"/>
                <p:nvPr/>
              </p:nvSpPr>
              <p:spPr>
                <a:xfrm>
                  <a:off x="5967705" y="4114535"/>
                  <a:ext cx="31765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-1</a:t>
                  </a:r>
                </a:p>
              </p:txBody>
            </p:sp>
            <p:sp>
              <p:nvSpPr>
                <p:cNvPr id="72" name="CasellaDiTesto 71">
                  <a:extLst>
                    <a:ext uri="{FF2B5EF4-FFF2-40B4-BE49-F238E27FC236}">
                      <a16:creationId xmlns:a16="http://schemas.microsoft.com/office/drawing/2014/main" id="{4DC2A505-E7C8-9190-2DE5-84F0A53C4958}"/>
                    </a:ext>
                  </a:extLst>
                </p:cNvPr>
                <p:cNvSpPr txBox="1"/>
                <p:nvPr/>
              </p:nvSpPr>
              <p:spPr>
                <a:xfrm>
                  <a:off x="5521054" y="4122479"/>
                  <a:ext cx="31765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-2</a:t>
                  </a:r>
                </a:p>
              </p:txBody>
            </p:sp>
            <p:sp>
              <p:nvSpPr>
                <p:cNvPr id="73" name="CasellaDiTesto 72">
                  <a:extLst>
                    <a:ext uri="{FF2B5EF4-FFF2-40B4-BE49-F238E27FC236}">
                      <a16:creationId xmlns:a16="http://schemas.microsoft.com/office/drawing/2014/main" id="{94D65FE3-0622-48E5-0875-61BBFCC0AE06}"/>
                    </a:ext>
                  </a:extLst>
                </p:cNvPr>
                <p:cNvSpPr txBox="1"/>
                <p:nvPr/>
              </p:nvSpPr>
              <p:spPr>
                <a:xfrm>
                  <a:off x="6320525" y="3655410"/>
                  <a:ext cx="15874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1</a:t>
                  </a:r>
                </a:p>
              </p:txBody>
            </p:sp>
            <p:sp>
              <p:nvSpPr>
                <p:cNvPr id="74" name="CasellaDiTesto 73">
                  <a:extLst>
                    <a:ext uri="{FF2B5EF4-FFF2-40B4-BE49-F238E27FC236}">
                      <a16:creationId xmlns:a16="http://schemas.microsoft.com/office/drawing/2014/main" id="{9C4D24DA-6F23-E0D0-6DB8-B3DBB8B56BB6}"/>
                    </a:ext>
                  </a:extLst>
                </p:cNvPr>
                <p:cNvSpPr txBox="1"/>
                <p:nvPr/>
              </p:nvSpPr>
              <p:spPr>
                <a:xfrm>
                  <a:off x="6308404" y="3299853"/>
                  <a:ext cx="15874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2</a:t>
                  </a:r>
                </a:p>
              </p:txBody>
            </p:sp>
            <p:sp>
              <p:nvSpPr>
                <p:cNvPr id="78" name="CasellaDiTesto 77">
                  <a:extLst>
                    <a:ext uri="{FF2B5EF4-FFF2-40B4-BE49-F238E27FC236}">
                      <a16:creationId xmlns:a16="http://schemas.microsoft.com/office/drawing/2014/main" id="{50AB6FE4-7AF7-DD9B-FDDC-021792AE1EB8}"/>
                    </a:ext>
                  </a:extLst>
                </p:cNvPr>
                <p:cNvSpPr txBox="1"/>
                <p:nvPr/>
              </p:nvSpPr>
              <p:spPr>
                <a:xfrm>
                  <a:off x="7589355" y="4079246"/>
                  <a:ext cx="3381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8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net</a:t>
                  </a:r>
                </a:p>
              </p:txBody>
            </p:sp>
            <p:sp>
              <p:nvSpPr>
                <p:cNvPr id="79" name="CasellaDiTesto 78">
                  <a:extLst>
                    <a:ext uri="{FF2B5EF4-FFF2-40B4-BE49-F238E27FC236}">
                      <a16:creationId xmlns:a16="http://schemas.microsoft.com/office/drawing/2014/main" id="{E3F6672C-B3B2-F3A9-D3EF-DBE472CAE364}"/>
                    </a:ext>
                  </a:extLst>
                </p:cNvPr>
                <p:cNvSpPr txBox="1"/>
                <p:nvPr/>
              </p:nvSpPr>
              <p:spPr>
                <a:xfrm>
                  <a:off x="6186912" y="3027867"/>
                  <a:ext cx="41909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8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f(net)</a:t>
                  </a:r>
                </a:p>
              </p:txBody>
            </p:sp>
          </p:grpSp>
          <p:cxnSp>
            <p:nvCxnSpPr>
              <p:cNvPr id="66" name="Connettore diritto 65">
                <a:extLst>
                  <a:ext uri="{FF2B5EF4-FFF2-40B4-BE49-F238E27FC236}">
                    <a16:creationId xmlns:a16="http://schemas.microsoft.com/office/drawing/2014/main" id="{DE0C1C62-67E0-9C9C-B9EC-73530E21E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932" y="4189055"/>
                <a:ext cx="9614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2E7E3EF3-9A03-82D0-9033-88FEC770A454}"/>
              </a:ext>
            </a:extLst>
          </p:cNvPr>
          <p:cNvGrpSpPr/>
          <p:nvPr/>
        </p:nvGrpSpPr>
        <p:grpSpPr>
          <a:xfrm>
            <a:off x="5073438" y="3247131"/>
            <a:ext cx="2351545" cy="1598423"/>
            <a:chOff x="3326533" y="3147349"/>
            <a:chExt cx="2351545" cy="1598423"/>
          </a:xfrm>
        </p:grpSpPr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0D03534A-BA85-729C-783A-E829517BD25C}"/>
                </a:ext>
              </a:extLst>
            </p:cNvPr>
            <p:cNvGrpSpPr/>
            <p:nvPr/>
          </p:nvGrpSpPr>
          <p:grpSpPr>
            <a:xfrm>
              <a:off x="3326533" y="3147349"/>
              <a:ext cx="2351545" cy="1279278"/>
              <a:chOff x="5714771" y="3127424"/>
              <a:chExt cx="2351545" cy="1279278"/>
            </a:xfrm>
          </p:grpSpPr>
          <p:grpSp>
            <p:nvGrpSpPr>
              <p:cNvPr id="65" name="Gruppo 64">
                <a:extLst>
                  <a:ext uri="{FF2B5EF4-FFF2-40B4-BE49-F238E27FC236}">
                    <a16:creationId xmlns:a16="http://schemas.microsoft.com/office/drawing/2014/main" id="{CB64C3DC-4EC3-C0FB-23DB-46B31CF67781}"/>
                  </a:ext>
                </a:extLst>
              </p:cNvPr>
              <p:cNvGrpSpPr/>
              <p:nvPr/>
            </p:nvGrpSpPr>
            <p:grpSpPr>
              <a:xfrm>
                <a:off x="5714771" y="3127424"/>
                <a:ext cx="2351545" cy="1279278"/>
                <a:chOff x="5517921" y="3027867"/>
                <a:chExt cx="2351545" cy="1279278"/>
              </a:xfrm>
            </p:grpSpPr>
            <p:cxnSp>
              <p:nvCxnSpPr>
                <p:cNvPr id="69" name="Connettore 2 68">
                  <a:extLst>
                    <a:ext uri="{FF2B5EF4-FFF2-40B4-BE49-F238E27FC236}">
                      <a16:creationId xmlns:a16="http://schemas.microsoft.com/office/drawing/2014/main" id="{375B6DA4-4FDC-07C6-88F7-4EDB7BBDA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7921" y="4089497"/>
                  <a:ext cx="21053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onnettore 2 76">
                  <a:extLst>
                    <a:ext uri="{FF2B5EF4-FFF2-40B4-BE49-F238E27FC236}">
                      <a16:creationId xmlns:a16="http://schemas.microsoft.com/office/drawing/2014/main" id="{D9C74048-44BE-8667-2685-1A4EF990C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3354" y="3101975"/>
                  <a:ext cx="0" cy="10803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nettore diritto 79">
                  <a:extLst>
                    <a:ext uri="{FF2B5EF4-FFF2-40B4-BE49-F238E27FC236}">
                      <a16:creationId xmlns:a16="http://schemas.microsoft.com/office/drawing/2014/main" id="{17D4A91F-86A1-ED39-1B3E-425D43C918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5442" y="4026839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nettore diritto 80">
                  <a:extLst>
                    <a:ext uri="{FF2B5EF4-FFF2-40B4-BE49-F238E27FC236}">
                      <a16:creationId xmlns:a16="http://schemas.microsoft.com/office/drawing/2014/main" id="{E4226DEB-C709-247E-EB96-B0EACBA81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2708" y="4026839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nettore diritto 81">
                  <a:extLst>
                    <a:ext uri="{FF2B5EF4-FFF2-40B4-BE49-F238E27FC236}">
                      <a16:creationId xmlns:a16="http://schemas.microsoft.com/office/drawing/2014/main" id="{B9372188-DE63-73E0-8D9C-AA401736C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6809" y="4026839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nettore diritto 82">
                  <a:extLst>
                    <a:ext uri="{FF2B5EF4-FFF2-40B4-BE49-F238E27FC236}">
                      <a16:creationId xmlns:a16="http://schemas.microsoft.com/office/drawing/2014/main" id="{A7EA1711-794F-6C3F-BBCE-425192CDB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1341" y="4026839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onnettore diritto 83">
                  <a:extLst>
                    <a:ext uri="{FF2B5EF4-FFF2-40B4-BE49-F238E27FC236}">
                      <a16:creationId xmlns:a16="http://schemas.microsoft.com/office/drawing/2014/main" id="{26DB3504-4187-D5BE-E2B9-1EAB017B4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0801" y="3408969"/>
                  <a:ext cx="883854" cy="681391"/>
                </a:xfrm>
                <a:prstGeom prst="curvedConnector3">
                  <a:avLst>
                    <a:gd name="adj1" fmla="val 51347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Connettore diritto 84">
                  <a:extLst>
                    <a:ext uri="{FF2B5EF4-FFF2-40B4-BE49-F238E27FC236}">
                      <a16:creationId xmlns:a16="http://schemas.microsoft.com/office/drawing/2014/main" id="{0EC682F4-598E-6BBF-986A-EC5AA09EA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43356" y="3674414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Connettore diritto 85">
                  <a:extLst>
                    <a:ext uri="{FF2B5EF4-FFF2-40B4-BE49-F238E27FC236}">
                      <a16:creationId xmlns:a16="http://schemas.microsoft.com/office/drawing/2014/main" id="{87461CF7-C941-705D-B7A0-16C4A409F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543353" y="3330131"/>
                  <a:ext cx="0" cy="12531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CasellaDiTesto 86">
                  <a:extLst>
                    <a:ext uri="{FF2B5EF4-FFF2-40B4-BE49-F238E27FC236}">
                      <a16:creationId xmlns:a16="http://schemas.microsoft.com/office/drawing/2014/main" id="{353EB67B-4E0E-BE08-6200-D19746A22C31}"/>
                    </a:ext>
                  </a:extLst>
                </p:cNvPr>
                <p:cNvSpPr txBox="1"/>
                <p:nvPr/>
              </p:nvSpPr>
              <p:spPr>
                <a:xfrm>
                  <a:off x="6908195" y="4114535"/>
                  <a:ext cx="15874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5</a:t>
                  </a:r>
                </a:p>
              </p:txBody>
            </p:sp>
            <p:sp>
              <p:nvSpPr>
                <p:cNvPr id="88" name="CasellaDiTesto 87">
                  <a:extLst>
                    <a:ext uri="{FF2B5EF4-FFF2-40B4-BE49-F238E27FC236}">
                      <a16:creationId xmlns:a16="http://schemas.microsoft.com/office/drawing/2014/main" id="{E4CE4591-09BA-511D-4479-99D8FCE8C5B2}"/>
                    </a:ext>
                  </a:extLst>
                </p:cNvPr>
                <p:cNvSpPr txBox="1"/>
                <p:nvPr/>
              </p:nvSpPr>
              <p:spPr>
                <a:xfrm>
                  <a:off x="7377001" y="4120274"/>
                  <a:ext cx="28677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10</a:t>
                  </a:r>
                </a:p>
              </p:txBody>
            </p:sp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9BBDB4D7-B4F4-A318-5E64-FBE25CDCB6A1}"/>
                    </a:ext>
                  </a:extLst>
                </p:cNvPr>
                <p:cNvSpPr txBox="1"/>
                <p:nvPr/>
              </p:nvSpPr>
              <p:spPr>
                <a:xfrm>
                  <a:off x="5967705" y="4114535"/>
                  <a:ext cx="31765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-5</a:t>
                  </a:r>
                </a:p>
              </p:txBody>
            </p:sp>
            <p:sp>
              <p:nvSpPr>
                <p:cNvPr id="90" name="CasellaDiTesto 89">
                  <a:extLst>
                    <a:ext uri="{FF2B5EF4-FFF2-40B4-BE49-F238E27FC236}">
                      <a16:creationId xmlns:a16="http://schemas.microsoft.com/office/drawing/2014/main" id="{2A9EA3C1-CC35-9A04-FCF4-098E2ECCF414}"/>
                    </a:ext>
                  </a:extLst>
                </p:cNvPr>
                <p:cNvSpPr txBox="1"/>
                <p:nvPr/>
              </p:nvSpPr>
              <p:spPr>
                <a:xfrm>
                  <a:off x="5521054" y="4122479"/>
                  <a:ext cx="317653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-10</a:t>
                  </a:r>
                </a:p>
              </p:txBody>
            </p:sp>
            <p:sp>
              <p:nvSpPr>
                <p:cNvPr id="91" name="CasellaDiTesto 90">
                  <a:extLst>
                    <a:ext uri="{FF2B5EF4-FFF2-40B4-BE49-F238E27FC236}">
                      <a16:creationId xmlns:a16="http://schemas.microsoft.com/office/drawing/2014/main" id="{C808F38F-7FFF-AF3F-C4C4-EA8D0D9C6C73}"/>
                    </a:ext>
                  </a:extLst>
                </p:cNvPr>
                <p:cNvSpPr txBox="1"/>
                <p:nvPr/>
              </p:nvSpPr>
              <p:spPr>
                <a:xfrm>
                  <a:off x="6265353" y="3651511"/>
                  <a:ext cx="280240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0,5</a:t>
                  </a:r>
                </a:p>
              </p:txBody>
            </p:sp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48FEE690-2E9D-F7CE-0E40-6D6EF2C6AC08}"/>
                    </a:ext>
                  </a:extLst>
                </p:cNvPr>
                <p:cNvSpPr txBox="1"/>
                <p:nvPr/>
              </p:nvSpPr>
              <p:spPr>
                <a:xfrm>
                  <a:off x="6308404" y="3299853"/>
                  <a:ext cx="15874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6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1</a:t>
                  </a:r>
                </a:p>
              </p:txBody>
            </p:sp>
            <p:sp>
              <p:nvSpPr>
                <p:cNvPr id="93" name="CasellaDiTesto 92">
                  <a:extLst>
                    <a:ext uri="{FF2B5EF4-FFF2-40B4-BE49-F238E27FC236}">
                      <a16:creationId xmlns:a16="http://schemas.microsoft.com/office/drawing/2014/main" id="{E58F7B64-40BB-7FD3-7272-C5DE196768A6}"/>
                    </a:ext>
                  </a:extLst>
                </p:cNvPr>
                <p:cNvSpPr txBox="1"/>
                <p:nvPr/>
              </p:nvSpPr>
              <p:spPr>
                <a:xfrm>
                  <a:off x="7554351" y="4064749"/>
                  <a:ext cx="31511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8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net</a:t>
                  </a:r>
                </a:p>
              </p:txBody>
            </p:sp>
            <p:sp>
              <p:nvSpPr>
                <p:cNvPr id="94" name="CasellaDiTesto 93">
                  <a:extLst>
                    <a:ext uri="{FF2B5EF4-FFF2-40B4-BE49-F238E27FC236}">
                      <a16:creationId xmlns:a16="http://schemas.microsoft.com/office/drawing/2014/main" id="{D012F7CE-90B7-67CD-B370-AD1AE9497840}"/>
                    </a:ext>
                  </a:extLst>
                </p:cNvPr>
                <p:cNvSpPr txBox="1"/>
                <p:nvPr/>
              </p:nvSpPr>
              <p:spPr>
                <a:xfrm>
                  <a:off x="6186912" y="3027867"/>
                  <a:ext cx="41909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8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f(net)</a:t>
                  </a:r>
                </a:p>
              </p:txBody>
            </p:sp>
          </p:grpSp>
          <p:cxnSp>
            <p:nvCxnSpPr>
              <p:cNvPr id="67" name="Connettore diritto 66">
                <a:extLst>
                  <a:ext uri="{FF2B5EF4-FFF2-40B4-BE49-F238E27FC236}">
                    <a16:creationId xmlns:a16="http://schemas.microsoft.com/office/drawing/2014/main" id="{C1D8B84E-9D49-AA86-1A0D-8243E8C3B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4771" y="4189055"/>
                <a:ext cx="5728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asellaDiTesto 114">
                  <a:extLst>
                    <a:ext uri="{FF2B5EF4-FFF2-40B4-BE49-F238E27FC236}">
                      <a16:creationId xmlns:a16="http://schemas.microsoft.com/office/drawing/2014/main" id="{FAB8ED79-67F4-3938-60DC-8A631DCDDE65}"/>
                    </a:ext>
                  </a:extLst>
                </p:cNvPr>
                <p:cNvSpPr txBox="1"/>
                <p:nvPr/>
              </p:nvSpPr>
              <p:spPr>
                <a:xfrm>
                  <a:off x="3554296" y="4360730"/>
                  <a:ext cx="1808667" cy="385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it-IT" dirty="0">
                      <a:solidFill>
                        <a:srgbClr val="51E2EE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Sigmoide</a:t>
                  </a:r>
                  <a:r>
                    <a:rPr lang="it-IT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Roboto Condensed" panose="02000000000000000000" pitchFamily="2" charset="0"/>
                    </a:rPr>
                    <a:t>: f(x) 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Roboto Condensed" panose="02000000000000000000" pitchFamily="2" charset="0"/>
                              <a:ea typeface="Roboto Condensed" panose="02000000000000000000" pitchFamily="2" charset="0"/>
                              <a:cs typeface="Roboto Condensed" panose="02000000000000000000" pitchFamily="2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schemeClr val="bg1"/>
                                  </a:solidFill>
                                  <a:latin typeface="Roboto Condensed" panose="02000000000000000000" pitchFamily="2" charset="0"/>
                                  <a:ea typeface="Roboto Condensed" panose="02000000000000000000" pitchFamily="2" charset="0"/>
                                  <a:cs typeface="Roboto Condensed" panose="02000000000000000000" pitchFamily="2" charset="0"/>
                                </a:rPr>
                                <m:t>net</m:t>
                              </m:r>
                            </m:sup>
                          </m:sSup>
                        </m:den>
                      </m:f>
                    </m:oMath>
                  </a14:m>
                  <a:endParaRPr lang="it-IT" dirty="0"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15" name="CasellaDiTesto 114">
                  <a:extLst>
                    <a:ext uri="{FF2B5EF4-FFF2-40B4-BE49-F238E27FC236}">
                      <a16:creationId xmlns:a16="http://schemas.microsoft.com/office/drawing/2014/main" id="{FAB8ED79-67F4-3938-60DC-8A631DCDD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296" y="4360730"/>
                  <a:ext cx="1808667" cy="385042"/>
                </a:xfrm>
                <a:prstGeom prst="rect">
                  <a:avLst/>
                </a:prstGeom>
                <a:blipFill>
                  <a:blip r:embed="rId5"/>
                  <a:stretch>
                    <a:fillRect l="-1351" t="-3175" b="-1746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043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5;p41">
            <a:extLst>
              <a:ext uri="{FF2B5EF4-FFF2-40B4-BE49-F238E27FC236}">
                <a16:creationId xmlns:a16="http://schemas.microsoft.com/office/drawing/2014/main" id="{94DC3102-C544-2777-E9D7-6EE9EDA6D64F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3177199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Rete </a:t>
            </a:r>
            <a:r>
              <a:rPr lang="en" dirty="0">
                <a:solidFill>
                  <a:srgbClr val="51E2EE"/>
                </a:solidFill>
              </a:rPr>
              <a:t>LSTM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130" name="Google Shape;274;p45">
            <a:extLst>
              <a:ext uri="{FF2B5EF4-FFF2-40B4-BE49-F238E27FC236}">
                <a16:creationId xmlns:a16="http://schemas.microsoft.com/office/drawing/2014/main" id="{11AE046C-3EF1-16C9-0536-08F83A523285}"/>
              </a:ext>
            </a:extLst>
          </p:cNvPr>
          <p:cNvSpPr txBox="1">
            <a:spLocks/>
          </p:cNvSpPr>
          <p:nvPr/>
        </p:nvSpPr>
        <p:spPr>
          <a:xfrm>
            <a:off x="938873" y="1185150"/>
            <a:ext cx="4014121" cy="25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 algn="just">
              <a:spcAft>
                <a:spcPts val="120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 long short-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term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memory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è una delle più diffuse reti neurali profonde che prevede dei collegamenti anche tra i neuroni di uno stesso livello. </a:t>
            </a:r>
          </a:p>
          <a:p>
            <a:pPr marL="457200" indent="-317500" algn="just">
              <a:spcAft>
                <a:spcPts val="120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 reti LSTM dispongono di neuroni più evoluti in grado di mantenere la loro memoria a lungo termine.</a:t>
            </a:r>
          </a:p>
        </p:txBody>
      </p:sp>
      <p:grpSp>
        <p:nvGrpSpPr>
          <p:cNvPr id="318" name="Gruppo 317">
            <a:extLst>
              <a:ext uri="{FF2B5EF4-FFF2-40B4-BE49-F238E27FC236}">
                <a16:creationId xmlns:a16="http://schemas.microsoft.com/office/drawing/2014/main" id="{4E6867B3-F7E2-56CB-1B23-400107949A14}"/>
              </a:ext>
            </a:extLst>
          </p:cNvPr>
          <p:cNvGrpSpPr/>
          <p:nvPr/>
        </p:nvGrpSpPr>
        <p:grpSpPr>
          <a:xfrm>
            <a:off x="5329314" y="1313688"/>
            <a:ext cx="2169206" cy="3035698"/>
            <a:chOff x="5246187" y="1313688"/>
            <a:chExt cx="2169206" cy="3035698"/>
          </a:xfrm>
        </p:grpSpPr>
        <p:grpSp>
          <p:nvGrpSpPr>
            <p:cNvPr id="311" name="Gruppo 310">
              <a:extLst>
                <a:ext uri="{FF2B5EF4-FFF2-40B4-BE49-F238E27FC236}">
                  <a16:creationId xmlns:a16="http://schemas.microsoft.com/office/drawing/2014/main" id="{0A6F4B67-79A8-AF73-EFBD-E09A30A87041}"/>
                </a:ext>
              </a:extLst>
            </p:cNvPr>
            <p:cNvGrpSpPr/>
            <p:nvPr/>
          </p:nvGrpSpPr>
          <p:grpSpPr>
            <a:xfrm>
              <a:off x="5760720" y="1313688"/>
              <a:ext cx="1140142" cy="2516123"/>
              <a:chOff x="5801676" y="1743059"/>
              <a:chExt cx="923926" cy="2038967"/>
            </a:xfrm>
          </p:grpSpPr>
          <p:grpSp>
            <p:nvGrpSpPr>
              <p:cNvPr id="276" name="Gruppo 275">
                <a:extLst>
                  <a:ext uri="{FF2B5EF4-FFF2-40B4-BE49-F238E27FC236}">
                    <a16:creationId xmlns:a16="http://schemas.microsoft.com/office/drawing/2014/main" id="{F4CD9C5B-1DF9-8FC1-6CB3-97DF9F34E7F8}"/>
                  </a:ext>
                </a:extLst>
              </p:cNvPr>
              <p:cNvGrpSpPr/>
              <p:nvPr/>
            </p:nvGrpSpPr>
            <p:grpSpPr>
              <a:xfrm>
                <a:off x="5867400" y="2018502"/>
                <a:ext cx="792480" cy="1434330"/>
                <a:chOff x="5882640" y="1629882"/>
                <a:chExt cx="792480" cy="1434330"/>
              </a:xfrm>
            </p:grpSpPr>
            <p:grpSp>
              <p:nvGrpSpPr>
                <p:cNvPr id="39" name="Gruppo 38">
                  <a:extLst>
                    <a:ext uri="{FF2B5EF4-FFF2-40B4-BE49-F238E27FC236}">
                      <a16:creationId xmlns:a16="http://schemas.microsoft.com/office/drawing/2014/main" id="{22F0F7F1-0C51-6D37-0EA8-70CBF94C760C}"/>
                    </a:ext>
                  </a:extLst>
                </p:cNvPr>
                <p:cNvGrpSpPr/>
                <p:nvPr/>
              </p:nvGrpSpPr>
              <p:grpSpPr>
                <a:xfrm>
                  <a:off x="5882640" y="1629882"/>
                  <a:ext cx="792480" cy="1434330"/>
                  <a:chOff x="5882640" y="1629882"/>
                  <a:chExt cx="792480" cy="1434330"/>
                </a:xfrm>
              </p:grpSpPr>
              <p:grpSp>
                <p:nvGrpSpPr>
                  <p:cNvPr id="5" name="Gruppo 4">
                    <a:extLst>
                      <a:ext uri="{FF2B5EF4-FFF2-40B4-BE49-F238E27FC236}">
                        <a16:creationId xmlns:a16="http://schemas.microsoft.com/office/drawing/2014/main" id="{3F68A108-219A-A611-C7AD-EB12D81DE552}"/>
                      </a:ext>
                    </a:extLst>
                  </p:cNvPr>
                  <p:cNvGrpSpPr/>
                  <p:nvPr/>
                </p:nvGrpSpPr>
                <p:grpSpPr>
                  <a:xfrm>
                    <a:off x="6278879" y="1629882"/>
                    <a:ext cx="1" cy="1434330"/>
                    <a:chOff x="1750194" y="2766724"/>
                    <a:chExt cx="1" cy="1640043"/>
                  </a:xfrm>
                </p:grpSpPr>
                <p:cxnSp>
                  <p:nvCxnSpPr>
                    <p:cNvPr id="17" name="Connettore 2 16">
                      <a:extLst>
                        <a:ext uri="{FF2B5EF4-FFF2-40B4-BE49-F238E27FC236}">
                          <a16:creationId xmlns:a16="http://schemas.microsoft.com/office/drawing/2014/main" id="{19CC1947-F952-3CF7-FABD-E92CE657FBD4}"/>
                        </a:ext>
                      </a:extLst>
                    </p:cNvPr>
                    <p:cNvCxnSpPr>
                      <a:cxnSpLocks/>
                      <a:stCxn id="3" idx="0"/>
                    </p:cNvCxnSpPr>
                    <p:nvPr/>
                  </p:nvCxnSpPr>
                  <p:spPr>
                    <a:xfrm flipH="1" flipV="1">
                      <a:off x="1750194" y="2766724"/>
                      <a:ext cx="1" cy="501904"/>
                    </a:xfrm>
                    <a:prstGeom prst="straightConnector1">
                      <a:avLst/>
                    </a:prstGeom>
                    <a:ln cap="sq">
                      <a:tailEnd type="triangle"/>
                    </a:ln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Connettore 2 30">
                      <a:extLst>
                        <a:ext uri="{FF2B5EF4-FFF2-40B4-BE49-F238E27FC236}">
                          <a16:creationId xmlns:a16="http://schemas.microsoft.com/office/drawing/2014/main" id="{6C1B29B9-8508-3020-E067-7ABD8B203331}"/>
                        </a:ext>
                      </a:extLst>
                    </p:cNvPr>
                    <p:cNvCxnSpPr>
                      <a:cxnSpLocks/>
                      <a:endCxn id="3" idx="2"/>
                    </p:cNvCxnSpPr>
                    <p:nvPr/>
                  </p:nvCxnSpPr>
                  <p:spPr>
                    <a:xfrm flipV="1">
                      <a:off x="1750194" y="3878210"/>
                      <a:ext cx="1" cy="528557"/>
                    </a:xfrm>
                    <a:prstGeom prst="straightConnector1">
                      <a:avLst/>
                    </a:prstGeom>
                    <a:ln cap="sq">
                      <a:tailEnd type="triangle"/>
                    </a:ln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" name="Rettangolo con angoli arrotondati 2">
                    <a:extLst>
                      <a:ext uri="{FF2B5EF4-FFF2-40B4-BE49-F238E27FC236}">
                        <a16:creationId xmlns:a16="http://schemas.microsoft.com/office/drawing/2014/main" id="{0055A528-7146-CD36-DA92-B6A78F4B2522}"/>
                      </a:ext>
                    </a:extLst>
                  </p:cNvPr>
                  <p:cNvSpPr/>
                  <p:nvPr/>
                </p:nvSpPr>
                <p:spPr>
                  <a:xfrm>
                    <a:off x="5882640" y="2068830"/>
                    <a:ext cx="792480" cy="533123"/>
                  </a:xfrm>
                  <a:prstGeom prst="roundRect">
                    <a:avLst/>
                  </a:prstGeom>
                  <a:noFill/>
                  <a:ln>
                    <a:solidFill>
                      <a:srgbClr val="51E2E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</p:grpSp>
            <p:cxnSp>
              <p:nvCxnSpPr>
                <p:cNvPr id="49" name="Connettore curvo 48">
                  <a:extLst>
                    <a:ext uri="{FF2B5EF4-FFF2-40B4-BE49-F238E27FC236}">
                      <a16:creationId xmlns:a16="http://schemas.microsoft.com/office/drawing/2014/main" id="{D15209E3-2E2D-3C17-ADD9-744285148C41}"/>
                    </a:ext>
                  </a:extLst>
                </p:cNvPr>
                <p:cNvCxnSpPr>
                  <a:cxnSpLocks/>
                  <a:stCxn id="3" idx="0"/>
                  <a:endCxn id="3" idx="3"/>
                </p:cNvCxnSpPr>
                <p:nvPr/>
              </p:nvCxnSpPr>
              <p:spPr>
                <a:xfrm rot="16200000" flipH="1">
                  <a:off x="6343719" y="2003991"/>
                  <a:ext cx="266562" cy="396240"/>
                </a:xfrm>
                <a:prstGeom prst="curvedConnector4">
                  <a:avLst>
                    <a:gd name="adj1" fmla="val -85759"/>
                    <a:gd name="adj2" fmla="val 157692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CasellaDiTesto 284">
                <a:extLst>
                  <a:ext uri="{FF2B5EF4-FFF2-40B4-BE49-F238E27FC236}">
                    <a16:creationId xmlns:a16="http://schemas.microsoft.com/office/drawing/2014/main" id="{32FFF4EF-477D-529C-BE3A-DCA61B3B82E8}"/>
                  </a:ext>
                </a:extLst>
              </p:cNvPr>
              <p:cNvSpPr txBox="1"/>
              <p:nvPr/>
            </p:nvSpPr>
            <p:spPr>
              <a:xfrm>
                <a:off x="5801677" y="2607172"/>
                <a:ext cx="9239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Rete</a:t>
                </a:r>
              </a:p>
            </p:txBody>
          </p:sp>
          <p:sp>
            <p:nvSpPr>
              <p:cNvPr id="122" name="CasellaDiTesto 121">
                <a:extLst>
                  <a:ext uri="{FF2B5EF4-FFF2-40B4-BE49-F238E27FC236}">
                    <a16:creationId xmlns:a16="http://schemas.microsoft.com/office/drawing/2014/main" id="{97FA736D-B82C-9BC7-0210-1C7544F20EDF}"/>
                  </a:ext>
                </a:extLst>
              </p:cNvPr>
              <p:cNvSpPr txBox="1"/>
              <p:nvPr/>
            </p:nvSpPr>
            <p:spPr>
              <a:xfrm>
                <a:off x="5801676" y="3474249"/>
                <a:ext cx="9239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input</a:t>
                </a:r>
              </a:p>
            </p:txBody>
          </p:sp>
          <p:sp>
            <p:nvSpPr>
              <p:cNvPr id="123" name="CasellaDiTesto 122">
                <a:extLst>
                  <a:ext uri="{FF2B5EF4-FFF2-40B4-BE49-F238E27FC236}">
                    <a16:creationId xmlns:a16="http://schemas.microsoft.com/office/drawing/2014/main" id="{7BF5AE34-3867-B0A9-669F-218AE6269994}"/>
                  </a:ext>
                </a:extLst>
              </p:cNvPr>
              <p:cNvSpPr txBox="1"/>
              <p:nvPr/>
            </p:nvSpPr>
            <p:spPr>
              <a:xfrm>
                <a:off x="5801676" y="1743059"/>
                <a:ext cx="9239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rPr>
                  <a:t>output</a:t>
                </a:r>
              </a:p>
            </p:txBody>
          </p:sp>
        </p:grpSp>
        <p:sp>
          <p:nvSpPr>
            <p:cNvPr id="131" name="Google Shape;274;p45">
              <a:extLst>
                <a:ext uri="{FF2B5EF4-FFF2-40B4-BE49-F238E27FC236}">
                  <a16:creationId xmlns:a16="http://schemas.microsoft.com/office/drawing/2014/main" id="{0871AF7D-BBCD-59E3-F21A-A40BA061A263}"/>
                </a:ext>
              </a:extLst>
            </p:cNvPr>
            <p:cNvSpPr txBox="1">
              <a:spLocks/>
            </p:cNvSpPr>
            <p:nvPr/>
          </p:nvSpPr>
          <p:spPr>
            <a:xfrm>
              <a:off x="5246187" y="3691502"/>
              <a:ext cx="2169206" cy="65788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39700" algn="just">
                <a:spcAft>
                  <a:spcPts val="1200"/>
                </a:spcAft>
                <a:buClr>
                  <a:schemeClr val="accent1"/>
                </a:buClr>
                <a:buSzPts val="1400"/>
              </a:pPr>
              <a:r>
                <a:rPr lang="it-IT" sz="16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Rete neurale ricorrente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>
            <a:spLocks noGrp="1"/>
          </p:cNvSpPr>
          <p:nvPr>
            <p:ph type="title"/>
          </p:nvPr>
        </p:nvSpPr>
        <p:spPr>
          <a:xfrm>
            <a:off x="671233" y="244224"/>
            <a:ext cx="4194234" cy="9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Panoramica </a:t>
            </a:r>
            <a:r>
              <a:rPr lang="en" dirty="0">
                <a:solidFill>
                  <a:schemeClr val="accent1"/>
                </a:solidFill>
              </a:rPr>
              <a:t>Generale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5" name="Google Shape;229;p40">
            <a:extLst>
              <a:ext uri="{FF2B5EF4-FFF2-40B4-BE49-F238E27FC236}">
                <a16:creationId xmlns:a16="http://schemas.microsoft.com/office/drawing/2014/main" id="{DB48C650-53C1-164B-7237-F18810C48744}"/>
              </a:ext>
            </a:extLst>
          </p:cNvPr>
          <p:cNvSpPr txBox="1">
            <a:spLocks/>
          </p:cNvSpPr>
          <p:nvPr/>
        </p:nvSpPr>
        <p:spPr>
          <a:xfrm>
            <a:off x="1189413" y="1144580"/>
            <a:ext cx="6765174" cy="130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just" rtl="0"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Light"/>
                <a:sym typeface="Roboto Light"/>
              </a:rPr>
              <a:t>PASM si occupa della produzione e vendita di prodotti artigianali in legno di ulivo e faggio, 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Light"/>
                <a:sym typeface="Roboto Light"/>
              </a:rPr>
              <a:t>adottando la politica dell’autosufficienza, ovvero producendo da sé il legno lavorato da usare come materia prima.</a:t>
            </a: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4ED8D0FE-9F57-3A04-7E3E-A2F8CF5382BD}"/>
              </a:ext>
            </a:extLst>
          </p:cNvPr>
          <p:cNvGrpSpPr/>
          <p:nvPr/>
        </p:nvGrpSpPr>
        <p:grpSpPr>
          <a:xfrm>
            <a:off x="197981" y="2687253"/>
            <a:ext cx="6109519" cy="2288269"/>
            <a:chOff x="197981" y="2687253"/>
            <a:chExt cx="6109519" cy="2288269"/>
          </a:xfrm>
        </p:grpSpPr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D011455E-F57D-3D63-9C68-531B044741A9}"/>
                </a:ext>
              </a:extLst>
            </p:cNvPr>
            <p:cNvGrpSpPr/>
            <p:nvPr/>
          </p:nvGrpSpPr>
          <p:grpSpPr>
            <a:xfrm>
              <a:off x="197981" y="2687253"/>
              <a:ext cx="1735500" cy="2288269"/>
              <a:chOff x="778263" y="2704284"/>
              <a:chExt cx="1735500" cy="2288269"/>
            </a:xfrm>
          </p:grpSpPr>
          <p:pic>
            <p:nvPicPr>
              <p:cNvPr id="9" name="Immagine 8" descr="Immagine che contiene parete, arredamento, tavolo, sedia&#10;&#10;Descrizione generata automaticamente">
                <a:extLst>
                  <a:ext uri="{FF2B5EF4-FFF2-40B4-BE49-F238E27FC236}">
                    <a16:creationId xmlns:a16="http://schemas.microsoft.com/office/drawing/2014/main" id="{1D4703F8-4642-3AAB-407B-26DFB0134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20945" t="28747" r="19672" b="4183"/>
              <a:stretch/>
            </p:blipFill>
            <p:spPr>
              <a:xfrm>
                <a:off x="856053" y="3841291"/>
                <a:ext cx="1564874" cy="1151262"/>
              </a:xfrm>
              <a:prstGeom prst="ellipse">
                <a:avLst/>
              </a:prstGeom>
            </p:spPr>
          </p:pic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C58447DB-4F74-F55F-B6B3-897C7353DB0D}"/>
                  </a:ext>
                </a:extLst>
              </p:cNvPr>
              <p:cNvGrpSpPr/>
              <p:nvPr/>
            </p:nvGrpSpPr>
            <p:grpSpPr>
              <a:xfrm>
                <a:off x="778263" y="2704284"/>
                <a:ext cx="1735500" cy="955663"/>
                <a:chOff x="778263" y="2704284"/>
                <a:chExt cx="1735500" cy="955663"/>
              </a:xfrm>
            </p:grpSpPr>
            <p:sp>
              <p:nvSpPr>
                <p:cNvPr id="33" name="Google Shape;236;p41">
                  <a:extLst>
                    <a:ext uri="{FF2B5EF4-FFF2-40B4-BE49-F238E27FC236}">
                      <a16:creationId xmlns:a16="http://schemas.microsoft.com/office/drawing/2014/main" id="{BF1C33B4-132A-566D-BA13-7C93D8CBD1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78263" y="3257047"/>
                  <a:ext cx="1735500" cy="4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Roboto Condensed"/>
                    <a:buNone/>
                    <a:defRPr sz="2000" b="1" i="0" u="none" strike="noStrike" cap="none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it-IT" sz="1800" dirty="0"/>
                    <a:t>Sedie in legno di ulivo</a:t>
                  </a:r>
                </a:p>
              </p:txBody>
            </p:sp>
            <p:sp>
              <p:nvSpPr>
                <p:cNvPr id="34" name="Google Shape;238;p41">
                  <a:extLst>
                    <a:ext uri="{FF2B5EF4-FFF2-40B4-BE49-F238E27FC236}">
                      <a16:creationId xmlns:a16="http://schemas.microsoft.com/office/drawing/2014/main" id="{3117A662-A315-13C4-8B61-577C21A08A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78263" y="2704284"/>
                  <a:ext cx="1735500" cy="49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3000"/>
                    <a:buFont typeface="Roboto Condensed"/>
                    <a:buNone/>
                    <a:defRPr sz="3000" b="1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en" dirty="0"/>
                    <a:t>01</a:t>
                  </a:r>
                </a:p>
              </p:txBody>
            </p:sp>
          </p:grpSp>
        </p:grp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7399848E-F80C-7B91-A78A-EB7BD2D13300}"/>
                </a:ext>
              </a:extLst>
            </p:cNvPr>
            <p:cNvGrpSpPr/>
            <p:nvPr/>
          </p:nvGrpSpPr>
          <p:grpSpPr>
            <a:xfrm>
              <a:off x="2369172" y="2688118"/>
              <a:ext cx="1735500" cy="2286539"/>
              <a:chOff x="2759463" y="2697500"/>
              <a:chExt cx="1735500" cy="2286539"/>
            </a:xfrm>
          </p:grpSpPr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47741054-EBFC-93F4-F7A1-55703D28B2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t="3753" b="7473"/>
              <a:stretch/>
            </p:blipFill>
            <p:spPr>
              <a:xfrm>
                <a:off x="2861693" y="3833642"/>
                <a:ext cx="1566000" cy="1150397"/>
              </a:xfrm>
              <a:prstGeom prst="ellipse">
                <a:avLst/>
              </a:prstGeom>
            </p:spPr>
          </p:pic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5AC8AE17-67CA-BFD9-2938-E95C2CB50F24}"/>
                  </a:ext>
                </a:extLst>
              </p:cNvPr>
              <p:cNvGrpSpPr/>
              <p:nvPr/>
            </p:nvGrpSpPr>
            <p:grpSpPr>
              <a:xfrm>
                <a:off x="2759463" y="2697500"/>
                <a:ext cx="1735500" cy="955663"/>
                <a:chOff x="2759463" y="2697500"/>
                <a:chExt cx="1735500" cy="955663"/>
              </a:xfrm>
            </p:grpSpPr>
            <p:sp>
              <p:nvSpPr>
                <p:cNvPr id="53" name="Google Shape;236;p41">
                  <a:extLst>
                    <a:ext uri="{FF2B5EF4-FFF2-40B4-BE49-F238E27FC236}">
                      <a16:creationId xmlns:a16="http://schemas.microsoft.com/office/drawing/2014/main" id="{983E0643-5EE5-9E68-BF94-3905452A19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59463" y="3250263"/>
                  <a:ext cx="1735500" cy="4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Roboto Condensed"/>
                    <a:buNone/>
                    <a:defRPr sz="2000" b="1" i="0" u="none" strike="noStrike" cap="none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it-IT" sz="1800" dirty="0"/>
                    <a:t>Tavoli in legno di ulivo</a:t>
                  </a:r>
                </a:p>
              </p:txBody>
            </p:sp>
            <p:sp>
              <p:nvSpPr>
                <p:cNvPr id="54" name="Google Shape;238;p41">
                  <a:extLst>
                    <a:ext uri="{FF2B5EF4-FFF2-40B4-BE49-F238E27FC236}">
                      <a16:creationId xmlns:a16="http://schemas.microsoft.com/office/drawing/2014/main" id="{D963BB11-7B3B-9C7B-32D8-E37D7109871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59463" y="2697500"/>
                  <a:ext cx="1735500" cy="49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3000"/>
                    <a:buFont typeface="Roboto Condensed"/>
                    <a:buNone/>
                    <a:defRPr sz="3000" b="1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en" dirty="0">
                      <a:solidFill>
                        <a:srgbClr val="51E2EE"/>
                      </a:solidFill>
                    </a:rPr>
                    <a:t>02</a:t>
                  </a:r>
                </a:p>
              </p:txBody>
            </p:sp>
          </p:grpSp>
        </p:grpSp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B502481C-C9C5-9905-5ED6-567AB2459AE7}"/>
                </a:ext>
              </a:extLst>
            </p:cNvPr>
            <p:cNvGrpSpPr/>
            <p:nvPr/>
          </p:nvGrpSpPr>
          <p:grpSpPr>
            <a:xfrm>
              <a:off x="4572000" y="2688118"/>
              <a:ext cx="1735500" cy="2281009"/>
              <a:chOff x="4572000" y="2688118"/>
              <a:chExt cx="1735500" cy="2281009"/>
            </a:xfrm>
          </p:grpSpPr>
          <p:pic>
            <p:nvPicPr>
              <p:cNvPr id="95" name="Picture 6" descr="A picture containing text, clock&#10;&#10;Description automatically generated">
                <a:extLst>
                  <a:ext uri="{FF2B5EF4-FFF2-40B4-BE49-F238E27FC236}">
                    <a16:creationId xmlns:a16="http://schemas.microsoft.com/office/drawing/2014/main" id="{C282C7EF-2072-4F84-DA05-A4C32CB88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313" y="3817866"/>
                <a:ext cx="1564874" cy="1151261"/>
              </a:xfrm>
              <a:prstGeom prst="ellipse">
                <a:avLst/>
              </a:prstGeom>
            </p:spPr>
          </p:pic>
          <p:grpSp>
            <p:nvGrpSpPr>
              <p:cNvPr id="103" name="Gruppo 102">
                <a:extLst>
                  <a:ext uri="{FF2B5EF4-FFF2-40B4-BE49-F238E27FC236}">
                    <a16:creationId xmlns:a16="http://schemas.microsoft.com/office/drawing/2014/main" id="{D3FACC04-5C2A-E562-6294-14875C68A4D3}"/>
                  </a:ext>
                </a:extLst>
              </p:cNvPr>
              <p:cNvGrpSpPr/>
              <p:nvPr/>
            </p:nvGrpSpPr>
            <p:grpSpPr>
              <a:xfrm>
                <a:off x="4572000" y="2688118"/>
                <a:ext cx="1735500" cy="955663"/>
                <a:chOff x="2759463" y="2697500"/>
                <a:chExt cx="1735500" cy="955663"/>
              </a:xfrm>
            </p:grpSpPr>
            <p:sp>
              <p:nvSpPr>
                <p:cNvPr id="104" name="Google Shape;236;p41">
                  <a:extLst>
                    <a:ext uri="{FF2B5EF4-FFF2-40B4-BE49-F238E27FC236}">
                      <a16:creationId xmlns:a16="http://schemas.microsoft.com/office/drawing/2014/main" id="{41CBDAFB-27E4-E2B3-21C6-627C05260D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59463" y="3250263"/>
                  <a:ext cx="1735500" cy="4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Roboto Condensed"/>
                    <a:buNone/>
                    <a:defRPr sz="2000" b="1" i="0" u="none" strike="noStrike" cap="none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it-IT" sz="1800" dirty="0"/>
                    <a:t>Orologi in legno di ulivo</a:t>
                  </a:r>
                </a:p>
              </p:txBody>
            </p:sp>
            <p:sp>
              <p:nvSpPr>
                <p:cNvPr id="105" name="Google Shape;238;p41">
                  <a:extLst>
                    <a:ext uri="{FF2B5EF4-FFF2-40B4-BE49-F238E27FC236}">
                      <a16:creationId xmlns:a16="http://schemas.microsoft.com/office/drawing/2014/main" id="{174C9DFD-D73F-1A37-6F00-2F09DBC02A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59463" y="2697500"/>
                  <a:ext cx="1735500" cy="49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3000"/>
                    <a:buFont typeface="Roboto Condensed"/>
                    <a:buNone/>
                    <a:defRPr sz="3000" b="1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000"/>
                    <a:buFont typeface="Arial"/>
                    <a:buNone/>
                    <a:defRPr sz="3000" b="0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en" dirty="0">
                      <a:solidFill>
                        <a:srgbClr val="51E2EE"/>
                      </a:solidFill>
                    </a:rPr>
                    <a:t>03</a:t>
                  </a:r>
                </a:p>
              </p:txBody>
            </p:sp>
          </p:grpSp>
        </p:grp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5B34F0E-C48F-1FE8-9D59-2FFC82B8F08C}"/>
              </a:ext>
            </a:extLst>
          </p:cNvPr>
          <p:cNvGrpSpPr/>
          <p:nvPr/>
        </p:nvGrpSpPr>
        <p:grpSpPr>
          <a:xfrm>
            <a:off x="6711554" y="2638939"/>
            <a:ext cx="1735500" cy="955663"/>
            <a:chOff x="6455679" y="2690716"/>
            <a:chExt cx="1735500" cy="955663"/>
          </a:xfrm>
        </p:grpSpPr>
        <p:sp>
          <p:nvSpPr>
            <p:cNvPr id="57" name="Google Shape;236;p41">
              <a:extLst>
                <a:ext uri="{FF2B5EF4-FFF2-40B4-BE49-F238E27FC236}">
                  <a16:creationId xmlns:a16="http://schemas.microsoft.com/office/drawing/2014/main" id="{A18D083B-DF19-0C4C-723B-B54ACBE6924C}"/>
                </a:ext>
              </a:extLst>
            </p:cNvPr>
            <p:cNvSpPr txBox="1">
              <a:spLocks/>
            </p:cNvSpPr>
            <p:nvPr/>
          </p:nvSpPr>
          <p:spPr>
            <a:xfrm>
              <a:off x="6455679" y="3243479"/>
              <a:ext cx="1735500" cy="4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boto Condensed"/>
                <a:buNone/>
                <a:defRPr sz="2000" b="1" i="0" u="none" strike="noStrike" cap="none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  <a:defRPr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  <a:defRPr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  <a:defRPr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  <a:defRPr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  <a:defRPr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  <a:defRPr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  <a:defRPr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  <a:defRPr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it-IT" sz="1800" dirty="0"/>
                <a:t>Orologi in legno faggio</a:t>
              </a:r>
            </a:p>
          </p:txBody>
        </p:sp>
        <p:sp>
          <p:nvSpPr>
            <p:cNvPr id="58" name="Google Shape;238;p41">
              <a:extLst>
                <a:ext uri="{FF2B5EF4-FFF2-40B4-BE49-F238E27FC236}">
                  <a16:creationId xmlns:a16="http://schemas.microsoft.com/office/drawing/2014/main" id="{CCB0C8AC-2108-53CE-EBCC-A6A31627A2B7}"/>
                </a:ext>
              </a:extLst>
            </p:cNvPr>
            <p:cNvSpPr txBox="1">
              <a:spLocks/>
            </p:cNvSpPr>
            <p:nvPr/>
          </p:nvSpPr>
          <p:spPr>
            <a:xfrm>
              <a:off x="6455679" y="2690716"/>
              <a:ext cx="1735500" cy="4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Roboto Condensed"/>
                <a:buNone/>
                <a:defRPr sz="3000" b="1" i="0" u="none" strike="noStrike" cap="none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  <a:defRPr sz="3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dirty="0">
                  <a:solidFill>
                    <a:srgbClr val="51E2EE"/>
                  </a:solidFill>
                </a:rPr>
                <a:t>04</a:t>
              </a:r>
            </a:p>
          </p:txBody>
        </p:sp>
      </p:grp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325D0CF7-C9F8-EFD9-094B-EEB721B627C1}"/>
              </a:ext>
            </a:extLst>
          </p:cNvPr>
          <p:cNvGrpSpPr/>
          <p:nvPr/>
        </p:nvGrpSpPr>
        <p:grpSpPr>
          <a:xfrm>
            <a:off x="6796866" y="3823395"/>
            <a:ext cx="1564875" cy="1151261"/>
            <a:chOff x="5122642" y="3855673"/>
            <a:chExt cx="1564875" cy="1151261"/>
          </a:xfrm>
        </p:grpSpPr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2093CC47-0DCE-48CC-8027-112F6094EEAD}"/>
                </a:ext>
              </a:extLst>
            </p:cNvPr>
            <p:cNvSpPr/>
            <p:nvPr/>
          </p:nvSpPr>
          <p:spPr>
            <a:xfrm>
              <a:off x="5122642" y="3855673"/>
              <a:ext cx="1564875" cy="11512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6" name="Immagine 65" descr="Immagine che contiene orologio, dilegno, vecchio, materiale da costruzione&#10;&#10;Descrizione generata automaticamente">
              <a:extLst>
                <a:ext uri="{FF2B5EF4-FFF2-40B4-BE49-F238E27FC236}">
                  <a16:creationId xmlns:a16="http://schemas.microsoft.com/office/drawing/2014/main" id="{7D14C644-F7E5-B2A6-9088-8E0EF810B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629" t="11838" r="10671" b="12463"/>
            <a:stretch/>
          </p:blipFill>
          <p:spPr>
            <a:xfrm>
              <a:off x="5352836" y="3873531"/>
              <a:ext cx="1104485" cy="110448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94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5;p41">
            <a:extLst>
              <a:ext uri="{FF2B5EF4-FFF2-40B4-BE49-F238E27FC236}">
                <a16:creationId xmlns:a16="http://schemas.microsoft.com/office/drawing/2014/main" id="{94DC3102-C544-2777-E9D7-6EE9EDA6D64F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3177199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Rete </a:t>
            </a:r>
            <a:r>
              <a:rPr lang="en" dirty="0">
                <a:solidFill>
                  <a:srgbClr val="51E2EE"/>
                </a:solidFill>
              </a:rPr>
              <a:t>LSTM</a:t>
            </a:r>
            <a:endParaRPr lang="it-IT" dirty="0">
              <a:solidFill>
                <a:srgbClr val="51E2EE"/>
              </a:solidFill>
            </a:endParaRP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5DE10EC-A8C4-D085-7BD5-A8FB995266E5}"/>
              </a:ext>
            </a:extLst>
          </p:cNvPr>
          <p:cNvGrpSpPr/>
          <p:nvPr/>
        </p:nvGrpSpPr>
        <p:grpSpPr>
          <a:xfrm>
            <a:off x="1249680" y="1313688"/>
            <a:ext cx="7001495" cy="2903199"/>
            <a:chOff x="5801676" y="1743059"/>
            <a:chExt cx="5673733" cy="2352639"/>
          </a:xfrm>
        </p:grpSpPr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BB62D457-679D-E656-0D75-78F95C1F780D}"/>
                </a:ext>
              </a:extLst>
            </p:cNvPr>
            <p:cNvGrpSpPr/>
            <p:nvPr/>
          </p:nvGrpSpPr>
          <p:grpSpPr>
            <a:xfrm>
              <a:off x="5867400" y="1992469"/>
              <a:ext cx="5355995" cy="1853819"/>
              <a:chOff x="5882640" y="1603849"/>
              <a:chExt cx="5355995" cy="1853819"/>
            </a:xfrm>
          </p:grpSpPr>
          <p:grpSp>
            <p:nvGrpSpPr>
              <p:cNvPr id="37" name="Gruppo 36">
                <a:extLst>
                  <a:ext uri="{FF2B5EF4-FFF2-40B4-BE49-F238E27FC236}">
                    <a16:creationId xmlns:a16="http://schemas.microsoft.com/office/drawing/2014/main" id="{71353CDA-C5A6-0856-BA32-2B413EE57399}"/>
                  </a:ext>
                </a:extLst>
              </p:cNvPr>
              <p:cNvGrpSpPr/>
              <p:nvPr/>
            </p:nvGrpSpPr>
            <p:grpSpPr>
              <a:xfrm>
                <a:off x="5882640" y="1603849"/>
                <a:ext cx="5355995" cy="1853819"/>
                <a:chOff x="5882640" y="1603849"/>
                <a:chExt cx="5355995" cy="1853819"/>
              </a:xfrm>
            </p:grpSpPr>
            <p:grpSp>
              <p:nvGrpSpPr>
                <p:cNvPr id="40" name="Gruppo 39">
                  <a:extLst>
                    <a:ext uri="{FF2B5EF4-FFF2-40B4-BE49-F238E27FC236}">
                      <a16:creationId xmlns:a16="http://schemas.microsoft.com/office/drawing/2014/main" id="{2BABECC8-331F-EAC0-698D-4BBCA729840A}"/>
                    </a:ext>
                  </a:extLst>
                </p:cNvPr>
                <p:cNvGrpSpPr/>
                <p:nvPr/>
              </p:nvGrpSpPr>
              <p:grpSpPr>
                <a:xfrm>
                  <a:off x="6278879" y="1603849"/>
                  <a:ext cx="4959756" cy="1853819"/>
                  <a:chOff x="1750194" y="2736956"/>
                  <a:chExt cx="4959756" cy="2119695"/>
                </a:xfrm>
              </p:grpSpPr>
              <p:cxnSp>
                <p:nvCxnSpPr>
                  <p:cNvPr id="44" name="Connettore 2 43">
                    <a:extLst>
                      <a:ext uri="{FF2B5EF4-FFF2-40B4-BE49-F238E27FC236}">
                        <a16:creationId xmlns:a16="http://schemas.microsoft.com/office/drawing/2014/main" id="{6A0310E1-A5A6-91DE-54F9-8B7E7CE95EA7}"/>
                      </a:ext>
                    </a:extLst>
                  </p:cNvPr>
                  <p:cNvCxnSpPr>
                    <a:cxnSpLocks/>
                    <a:stCxn id="43" idx="0"/>
                  </p:cNvCxnSpPr>
                  <p:nvPr/>
                </p:nvCxnSpPr>
                <p:spPr>
                  <a:xfrm flipH="1" flipV="1">
                    <a:off x="1750194" y="2766724"/>
                    <a:ext cx="1" cy="501904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Connettore 2 44">
                    <a:extLst>
                      <a:ext uri="{FF2B5EF4-FFF2-40B4-BE49-F238E27FC236}">
                        <a16:creationId xmlns:a16="http://schemas.microsoft.com/office/drawing/2014/main" id="{59301638-F0A6-A499-EA7D-EEB134BE8F1B}"/>
                      </a:ext>
                    </a:extLst>
                  </p:cNvPr>
                  <p:cNvCxnSpPr>
                    <a:cxnSpLocks/>
                    <a:endCxn id="43" idx="2"/>
                  </p:cNvCxnSpPr>
                  <p:nvPr/>
                </p:nvCxnSpPr>
                <p:spPr>
                  <a:xfrm flipV="1">
                    <a:off x="1750194" y="3878210"/>
                    <a:ext cx="1" cy="528557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nettore 2 46">
                    <a:extLst>
                      <a:ext uri="{FF2B5EF4-FFF2-40B4-BE49-F238E27FC236}">
                        <a16:creationId xmlns:a16="http://schemas.microsoft.com/office/drawing/2014/main" id="{AF03E2A4-410E-0BF9-69E9-BEFFB0EF25CE}"/>
                      </a:ext>
                    </a:extLst>
                  </p:cNvPr>
                  <p:cNvCxnSpPr>
                    <a:cxnSpLocks/>
                    <a:stCxn id="51" idx="0"/>
                    <a:endCxn id="53" idx="2"/>
                  </p:cNvCxnSpPr>
                  <p:nvPr/>
                </p:nvCxnSpPr>
                <p:spPr>
                  <a:xfrm flipH="1" flipV="1">
                    <a:off x="3500021" y="2736957"/>
                    <a:ext cx="2" cy="531669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Connettore 2 49">
                    <a:extLst>
                      <a:ext uri="{FF2B5EF4-FFF2-40B4-BE49-F238E27FC236}">
                        <a16:creationId xmlns:a16="http://schemas.microsoft.com/office/drawing/2014/main" id="{9C177F84-1848-15E0-4BA1-5886219875FF}"/>
                      </a:ext>
                    </a:extLst>
                  </p:cNvPr>
                  <p:cNvCxnSpPr>
                    <a:cxnSpLocks/>
                    <a:stCxn id="52" idx="0"/>
                    <a:endCxn id="51" idx="2"/>
                  </p:cNvCxnSpPr>
                  <p:nvPr/>
                </p:nvCxnSpPr>
                <p:spPr>
                  <a:xfrm flipV="1">
                    <a:off x="3500021" y="3878209"/>
                    <a:ext cx="2" cy="553044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onnettore 2 53">
                    <a:extLst>
                      <a:ext uri="{FF2B5EF4-FFF2-40B4-BE49-F238E27FC236}">
                        <a16:creationId xmlns:a16="http://schemas.microsoft.com/office/drawing/2014/main" id="{C384CAE7-0251-BE84-1090-0141EA979529}"/>
                      </a:ext>
                    </a:extLst>
                  </p:cNvPr>
                  <p:cNvCxnSpPr>
                    <a:cxnSpLocks/>
                    <a:stCxn id="56" idx="0"/>
                    <a:endCxn id="58" idx="2"/>
                  </p:cNvCxnSpPr>
                  <p:nvPr/>
                </p:nvCxnSpPr>
                <p:spPr>
                  <a:xfrm flipH="1" flipV="1">
                    <a:off x="4716486" y="2736957"/>
                    <a:ext cx="1" cy="531669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Connettore 2 54">
                    <a:extLst>
                      <a:ext uri="{FF2B5EF4-FFF2-40B4-BE49-F238E27FC236}">
                        <a16:creationId xmlns:a16="http://schemas.microsoft.com/office/drawing/2014/main" id="{CF8F8F14-1153-0174-EB6A-9155D96A9679}"/>
                      </a:ext>
                    </a:extLst>
                  </p:cNvPr>
                  <p:cNvCxnSpPr>
                    <a:cxnSpLocks/>
                    <a:stCxn id="57" idx="0"/>
                    <a:endCxn id="56" idx="2"/>
                  </p:cNvCxnSpPr>
                  <p:nvPr/>
                </p:nvCxnSpPr>
                <p:spPr>
                  <a:xfrm flipV="1">
                    <a:off x="4716485" y="3878209"/>
                    <a:ext cx="2" cy="553044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ttore 2 58">
                    <a:extLst>
                      <a:ext uri="{FF2B5EF4-FFF2-40B4-BE49-F238E27FC236}">
                        <a16:creationId xmlns:a16="http://schemas.microsoft.com/office/drawing/2014/main" id="{9B49FCC2-75C2-CD07-B06E-BAB0DC2B383D}"/>
                      </a:ext>
                    </a:extLst>
                  </p:cNvPr>
                  <p:cNvCxnSpPr>
                    <a:cxnSpLocks/>
                    <a:stCxn id="61" idx="0"/>
                    <a:endCxn id="63" idx="2"/>
                  </p:cNvCxnSpPr>
                  <p:nvPr/>
                </p:nvCxnSpPr>
                <p:spPr>
                  <a:xfrm flipH="1" flipV="1">
                    <a:off x="6210822" y="2736956"/>
                    <a:ext cx="1" cy="531669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onnettore 2 59">
                    <a:extLst>
                      <a:ext uri="{FF2B5EF4-FFF2-40B4-BE49-F238E27FC236}">
                        <a16:creationId xmlns:a16="http://schemas.microsoft.com/office/drawing/2014/main" id="{E21AB5F9-FD02-1486-0E87-6CC4D36C0BAB}"/>
                      </a:ext>
                    </a:extLst>
                  </p:cNvPr>
                  <p:cNvCxnSpPr>
                    <a:cxnSpLocks/>
                    <a:stCxn id="62" idx="0"/>
                    <a:endCxn id="61" idx="2"/>
                  </p:cNvCxnSpPr>
                  <p:nvPr/>
                </p:nvCxnSpPr>
                <p:spPr>
                  <a:xfrm flipV="1">
                    <a:off x="6210821" y="3878209"/>
                    <a:ext cx="2" cy="553044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Connettore 2 70">
                    <a:extLst>
                      <a:ext uri="{FF2B5EF4-FFF2-40B4-BE49-F238E27FC236}">
                        <a16:creationId xmlns:a16="http://schemas.microsoft.com/office/drawing/2014/main" id="{46003973-EA9A-7453-D0C9-EA0827464E69}"/>
                      </a:ext>
                    </a:extLst>
                  </p:cNvPr>
                  <p:cNvCxnSpPr>
                    <a:cxnSpLocks/>
                    <a:stCxn id="51" idx="3"/>
                    <a:endCxn id="56" idx="1"/>
                  </p:cNvCxnSpPr>
                  <p:nvPr/>
                </p:nvCxnSpPr>
                <p:spPr>
                  <a:xfrm>
                    <a:off x="3896262" y="3573417"/>
                    <a:ext cx="423985" cy="0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onnettore 2 76">
                    <a:extLst>
                      <a:ext uri="{FF2B5EF4-FFF2-40B4-BE49-F238E27FC236}">
                        <a16:creationId xmlns:a16="http://schemas.microsoft.com/office/drawing/2014/main" id="{BA695B4B-BF2C-1584-AFB5-0EEC6A565719}"/>
                      </a:ext>
                    </a:extLst>
                  </p:cNvPr>
                  <p:cNvCxnSpPr>
                    <a:cxnSpLocks/>
                    <a:stCxn id="56" idx="3"/>
                    <a:endCxn id="61" idx="1"/>
                  </p:cNvCxnSpPr>
                  <p:nvPr/>
                </p:nvCxnSpPr>
                <p:spPr>
                  <a:xfrm>
                    <a:off x="5112727" y="3573417"/>
                    <a:ext cx="701856" cy="0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Connettore 2 79">
                    <a:extLst>
                      <a:ext uri="{FF2B5EF4-FFF2-40B4-BE49-F238E27FC236}">
                        <a16:creationId xmlns:a16="http://schemas.microsoft.com/office/drawing/2014/main" id="{A48E425A-A147-B0BE-6263-B6EAC7B96F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03782" y="4856651"/>
                    <a:ext cx="3606168" cy="0"/>
                  </a:xfrm>
                  <a:prstGeom prst="straightConnector1">
                    <a:avLst/>
                  </a:prstGeom>
                  <a:ln cap="sq"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Rettangolo con angoli arrotondati 42">
                  <a:extLst>
                    <a:ext uri="{FF2B5EF4-FFF2-40B4-BE49-F238E27FC236}">
                      <a16:creationId xmlns:a16="http://schemas.microsoft.com/office/drawing/2014/main" id="{B9D2E2FF-A94B-EF55-A59A-60B0392C68BD}"/>
                    </a:ext>
                  </a:extLst>
                </p:cNvPr>
                <p:cNvSpPr/>
                <p:nvPr/>
              </p:nvSpPr>
              <p:spPr>
                <a:xfrm>
                  <a:off x="5882640" y="2068830"/>
                  <a:ext cx="792480" cy="533123"/>
                </a:xfrm>
                <a:prstGeom prst="roundRect">
                  <a:avLst/>
                </a:prstGeom>
                <a:noFill/>
                <a:ln>
                  <a:solidFill>
                    <a:srgbClr val="51E2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1" name="Rettangolo con angoli arrotondati 50">
                  <a:extLst>
                    <a:ext uri="{FF2B5EF4-FFF2-40B4-BE49-F238E27FC236}">
                      <a16:creationId xmlns:a16="http://schemas.microsoft.com/office/drawing/2014/main" id="{AC461CD7-4EE4-3C83-009F-8A5E74ABDE23}"/>
                    </a:ext>
                  </a:extLst>
                </p:cNvPr>
                <p:cNvSpPr/>
                <p:nvPr/>
              </p:nvSpPr>
              <p:spPr>
                <a:xfrm>
                  <a:off x="7632467" y="2068830"/>
                  <a:ext cx="792480" cy="533123"/>
                </a:xfrm>
                <a:prstGeom prst="roundRect">
                  <a:avLst/>
                </a:prstGeom>
                <a:noFill/>
                <a:ln>
                  <a:solidFill>
                    <a:srgbClr val="51E2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56" name="Rettangolo con angoli arrotondati 55">
                  <a:extLst>
                    <a:ext uri="{FF2B5EF4-FFF2-40B4-BE49-F238E27FC236}">
                      <a16:creationId xmlns:a16="http://schemas.microsoft.com/office/drawing/2014/main" id="{977E2754-F41E-2513-ED56-3D6BC5A0B39B}"/>
                    </a:ext>
                  </a:extLst>
                </p:cNvPr>
                <p:cNvSpPr/>
                <p:nvPr/>
              </p:nvSpPr>
              <p:spPr>
                <a:xfrm>
                  <a:off x="8848931" y="2068830"/>
                  <a:ext cx="792480" cy="533123"/>
                </a:xfrm>
                <a:prstGeom prst="roundRect">
                  <a:avLst/>
                </a:prstGeom>
                <a:noFill/>
                <a:ln>
                  <a:solidFill>
                    <a:srgbClr val="51E2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61" name="Rettangolo con angoli arrotondati 60">
                  <a:extLst>
                    <a:ext uri="{FF2B5EF4-FFF2-40B4-BE49-F238E27FC236}">
                      <a16:creationId xmlns:a16="http://schemas.microsoft.com/office/drawing/2014/main" id="{889DDB0B-9110-87FB-3FB5-B957B4BA243C}"/>
                    </a:ext>
                  </a:extLst>
                </p:cNvPr>
                <p:cNvSpPr/>
                <p:nvPr/>
              </p:nvSpPr>
              <p:spPr>
                <a:xfrm>
                  <a:off x="10343267" y="2068830"/>
                  <a:ext cx="792480" cy="533123"/>
                </a:xfrm>
                <a:prstGeom prst="roundRect">
                  <a:avLst/>
                </a:prstGeom>
                <a:noFill/>
                <a:ln>
                  <a:solidFill>
                    <a:srgbClr val="51E2E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cxnSp>
            <p:nvCxnSpPr>
              <p:cNvPr id="38" name="Connettore curvo 37">
                <a:extLst>
                  <a:ext uri="{FF2B5EF4-FFF2-40B4-BE49-F238E27FC236}">
                    <a16:creationId xmlns:a16="http://schemas.microsoft.com/office/drawing/2014/main" id="{5E172829-E69E-495D-FD43-3D88546FB610}"/>
                  </a:ext>
                </a:extLst>
              </p:cNvPr>
              <p:cNvCxnSpPr>
                <a:cxnSpLocks/>
                <a:stCxn id="43" idx="0"/>
                <a:endCxn id="43" idx="3"/>
              </p:cNvCxnSpPr>
              <p:nvPr/>
            </p:nvCxnSpPr>
            <p:spPr>
              <a:xfrm rot="16200000" flipH="1">
                <a:off x="6343719" y="2003991"/>
                <a:ext cx="266562" cy="396240"/>
              </a:xfrm>
              <a:prstGeom prst="curvedConnector4">
                <a:avLst>
                  <a:gd name="adj1" fmla="val -85759"/>
                  <a:gd name="adj2" fmla="val 157692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B1D247B3-2446-C0CE-7FF1-8A23F6BC471F}"/>
                </a:ext>
              </a:extLst>
            </p:cNvPr>
            <p:cNvSpPr txBox="1"/>
            <p:nvPr/>
          </p:nvSpPr>
          <p:spPr>
            <a:xfrm>
              <a:off x="5801677" y="2570122"/>
              <a:ext cx="923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Rete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8DDFFDE2-707B-CD67-4E50-9BCE1D60F090}"/>
                </a:ext>
              </a:extLst>
            </p:cNvPr>
            <p:cNvSpPr txBox="1"/>
            <p:nvPr/>
          </p:nvSpPr>
          <p:spPr>
            <a:xfrm>
              <a:off x="5801676" y="3474249"/>
              <a:ext cx="92392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input</a:t>
              </a:r>
              <a:r>
                <a:rPr lang="it-IT" sz="1000" dirty="0" err="1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3C3DDEBB-5E4F-6EA9-448D-59ECB02CE687}"/>
                </a:ext>
              </a:extLst>
            </p:cNvPr>
            <p:cNvSpPr txBox="1"/>
            <p:nvPr/>
          </p:nvSpPr>
          <p:spPr>
            <a:xfrm>
              <a:off x="5801676" y="1743059"/>
              <a:ext cx="92392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output</a:t>
              </a:r>
              <a:r>
                <a:rPr lang="it-IT" sz="1000" dirty="0" err="1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0B3F4D6C-627F-4299-1671-FFD0A5D3C4B6}"/>
                    </a:ext>
                  </a:extLst>
                </p:cNvPr>
                <p:cNvSpPr txBox="1"/>
                <p:nvPr/>
              </p:nvSpPr>
              <p:spPr>
                <a:xfrm>
                  <a:off x="6965153" y="2608654"/>
                  <a:ext cx="491409" cy="249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Condensed" panose="02000000000000000000" pitchFamily="2" charset="0"/>
                            <a:cs typeface="Roboto Condensed" panose="02000000000000000000" pitchFamily="2" charset="0"/>
                          </a:rPr>
                          <m:t>=</m:t>
                        </m:r>
                      </m:oMath>
                    </m:oMathPara>
                  </a14:m>
                  <a:endParaRPr lang="it-IT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Roboto Condensed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0B3F4D6C-627F-4299-1671-FFD0A5D3C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153" y="2608654"/>
                  <a:ext cx="491409" cy="2494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67EC0A2C-5AC0-338D-CBEF-CFE87F69C7E4}"/>
                </a:ext>
              </a:extLst>
            </p:cNvPr>
            <p:cNvSpPr txBox="1"/>
            <p:nvPr/>
          </p:nvSpPr>
          <p:spPr>
            <a:xfrm>
              <a:off x="7551503" y="3474249"/>
              <a:ext cx="92392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input</a:t>
              </a:r>
              <a:r>
                <a:rPr lang="it-IT" sz="1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</a:t>
              </a:r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A900EB26-D434-57E4-F24A-9BA041BD278C}"/>
                </a:ext>
              </a:extLst>
            </p:cNvPr>
            <p:cNvSpPr txBox="1"/>
            <p:nvPr/>
          </p:nvSpPr>
          <p:spPr>
            <a:xfrm>
              <a:off x="7551503" y="1743059"/>
              <a:ext cx="92392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output</a:t>
              </a:r>
              <a:r>
                <a:rPr lang="it-IT" sz="1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3C8D48B1-E3ED-B75D-4916-66E7874CCD17}"/>
                </a:ext>
              </a:extLst>
            </p:cNvPr>
            <p:cNvSpPr txBox="1"/>
            <p:nvPr/>
          </p:nvSpPr>
          <p:spPr>
            <a:xfrm>
              <a:off x="8767967" y="3474249"/>
              <a:ext cx="92392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input</a:t>
              </a:r>
              <a:r>
                <a:rPr lang="it-IT" sz="1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1</a:t>
              </a: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C65A4721-1C8C-0011-7AF9-0D5DD37655BC}"/>
                </a:ext>
              </a:extLst>
            </p:cNvPr>
            <p:cNvSpPr txBox="1"/>
            <p:nvPr/>
          </p:nvSpPr>
          <p:spPr>
            <a:xfrm>
              <a:off x="8767968" y="1743059"/>
              <a:ext cx="92392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output</a:t>
              </a:r>
              <a:r>
                <a:rPr lang="it-IT" sz="1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1</a:t>
              </a:r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8A1B31F9-19CD-FDA3-DA29-2FE3DE8A0DEB}"/>
                </a:ext>
              </a:extLst>
            </p:cNvPr>
            <p:cNvSpPr txBox="1"/>
            <p:nvPr/>
          </p:nvSpPr>
          <p:spPr>
            <a:xfrm>
              <a:off x="10262303" y="3474249"/>
              <a:ext cx="92392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input</a:t>
              </a:r>
              <a:r>
                <a:rPr lang="it-IT" sz="1000" dirty="0" err="1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795FCDCA-BFF6-7766-31C1-3FCA83DB7CCA}"/>
                </a:ext>
              </a:extLst>
            </p:cNvPr>
            <p:cNvSpPr txBox="1"/>
            <p:nvPr/>
          </p:nvSpPr>
          <p:spPr>
            <a:xfrm>
              <a:off x="10262304" y="1743059"/>
              <a:ext cx="92392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output</a:t>
              </a:r>
              <a:r>
                <a:rPr lang="it-IT" sz="1000" dirty="0" err="1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A14F996A-88E3-926E-0DA5-23758578448A}"/>
                </a:ext>
              </a:extLst>
            </p:cNvPr>
            <p:cNvSpPr txBox="1"/>
            <p:nvPr/>
          </p:nvSpPr>
          <p:spPr>
            <a:xfrm>
              <a:off x="7761450" y="2588432"/>
              <a:ext cx="522557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Rete</a:t>
              </a: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6800EE3C-D660-1FAC-B54F-D02DBBD6AC11}"/>
                </a:ext>
              </a:extLst>
            </p:cNvPr>
            <p:cNvSpPr txBox="1"/>
            <p:nvPr/>
          </p:nvSpPr>
          <p:spPr>
            <a:xfrm>
              <a:off x="8944721" y="2591075"/>
              <a:ext cx="574271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Rete</a:t>
              </a:r>
            </a:p>
          </p:txBody>
        </p: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9FD258C4-15A4-9E9C-E448-5AD4590B323C}"/>
                </a:ext>
              </a:extLst>
            </p:cNvPr>
            <p:cNvSpPr txBox="1"/>
            <p:nvPr/>
          </p:nvSpPr>
          <p:spPr>
            <a:xfrm>
              <a:off x="10493283" y="2599539"/>
              <a:ext cx="461962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Rete</a:t>
              </a: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5871A356-F603-669E-E894-DDF9CD8794FD}"/>
                </a:ext>
              </a:extLst>
            </p:cNvPr>
            <p:cNvSpPr txBox="1"/>
            <p:nvPr/>
          </p:nvSpPr>
          <p:spPr>
            <a:xfrm>
              <a:off x="10921342" y="3846288"/>
              <a:ext cx="554067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tempo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86" name="CasellaDiTesto 85">
              <a:extLst>
                <a:ext uri="{FF2B5EF4-FFF2-40B4-BE49-F238E27FC236}">
                  <a16:creationId xmlns:a16="http://schemas.microsoft.com/office/drawing/2014/main" id="{94978E31-F902-7D85-58E7-7A3C034EE1B3}"/>
                </a:ext>
              </a:extLst>
            </p:cNvPr>
            <p:cNvSpPr txBox="1"/>
            <p:nvPr/>
          </p:nvSpPr>
          <p:spPr>
            <a:xfrm>
              <a:off x="10527187" y="3846288"/>
              <a:ext cx="39415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t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87" name="CasellaDiTesto 86">
              <a:extLst>
                <a:ext uri="{FF2B5EF4-FFF2-40B4-BE49-F238E27FC236}">
                  <a16:creationId xmlns:a16="http://schemas.microsoft.com/office/drawing/2014/main" id="{290A9FB9-311C-E796-EB33-520DF53D3F1D}"/>
                </a:ext>
              </a:extLst>
            </p:cNvPr>
            <p:cNvSpPr txBox="1"/>
            <p:nvPr/>
          </p:nvSpPr>
          <p:spPr>
            <a:xfrm>
              <a:off x="9032851" y="3846288"/>
              <a:ext cx="39415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1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88" name="CasellaDiTesto 87">
              <a:extLst>
                <a:ext uri="{FF2B5EF4-FFF2-40B4-BE49-F238E27FC236}">
                  <a16:creationId xmlns:a16="http://schemas.microsoft.com/office/drawing/2014/main" id="{99648D46-5975-F6E3-A652-D28B710F6151}"/>
                </a:ext>
              </a:extLst>
            </p:cNvPr>
            <p:cNvSpPr txBox="1"/>
            <p:nvPr/>
          </p:nvSpPr>
          <p:spPr>
            <a:xfrm>
              <a:off x="7816387" y="3846288"/>
              <a:ext cx="39415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0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90" name="CasellaDiTesto 89">
              <a:extLst>
                <a:ext uri="{FF2B5EF4-FFF2-40B4-BE49-F238E27FC236}">
                  <a16:creationId xmlns:a16="http://schemas.microsoft.com/office/drawing/2014/main" id="{52ADC4E5-8037-DBFD-6F5F-03F27C31FD60}"/>
                </a:ext>
              </a:extLst>
            </p:cNvPr>
            <p:cNvSpPr txBox="1"/>
            <p:nvPr/>
          </p:nvSpPr>
          <p:spPr>
            <a:xfrm>
              <a:off x="9830979" y="3846288"/>
              <a:ext cx="39415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…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  <p:sp>
          <p:nvSpPr>
            <p:cNvPr id="91" name="CasellaDiTesto 90">
              <a:extLst>
                <a:ext uri="{FF2B5EF4-FFF2-40B4-BE49-F238E27FC236}">
                  <a16:creationId xmlns:a16="http://schemas.microsoft.com/office/drawing/2014/main" id="{2F5D27D3-ADC2-FBD5-6CC8-0B317F2474E6}"/>
                </a:ext>
              </a:extLst>
            </p:cNvPr>
            <p:cNvSpPr txBox="1"/>
            <p:nvPr/>
          </p:nvSpPr>
          <p:spPr>
            <a:xfrm>
              <a:off x="9830979" y="2669968"/>
              <a:ext cx="394155" cy="24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…</a:t>
              </a:r>
              <a:endParaRPr lang="it-IT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33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;p40">
            <a:extLst>
              <a:ext uri="{FF2B5EF4-FFF2-40B4-BE49-F238E27FC236}">
                <a16:creationId xmlns:a16="http://schemas.microsoft.com/office/drawing/2014/main" id="{2B5C4E9B-17C1-BAE6-F3AA-7E888AE15909}"/>
              </a:ext>
            </a:extLst>
          </p:cNvPr>
          <p:cNvSpPr txBox="1">
            <a:spLocks/>
          </p:cNvSpPr>
          <p:nvPr/>
        </p:nvSpPr>
        <p:spPr>
          <a:xfrm>
            <a:off x="88260" y="1197324"/>
            <a:ext cx="7653660" cy="148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A64E19CB-311E-3D5C-149D-2C7F7649C84E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4144608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IDE: </a:t>
            </a:r>
            <a:r>
              <a:rPr lang="en" dirty="0">
                <a:solidFill>
                  <a:srgbClr val="51E2EE"/>
                </a:solidFill>
              </a:rPr>
              <a:t>Colab</a:t>
            </a:r>
            <a:endParaRPr lang="it-IT" dirty="0">
              <a:solidFill>
                <a:srgbClr val="51E2EE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617B81-031B-BC23-1D42-47801CB8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28" y="2699740"/>
            <a:ext cx="4456576" cy="219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29;p40">
            <a:extLst>
              <a:ext uri="{FF2B5EF4-FFF2-40B4-BE49-F238E27FC236}">
                <a16:creationId xmlns:a16="http://schemas.microsoft.com/office/drawing/2014/main" id="{8D947A21-C71E-57BA-A9D0-00FE51A8FA79}"/>
              </a:ext>
            </a:extLst>
          </p:cNvPr>
          <p:cNvSpPr txBox="1">
            <a:spLocks/>
          </p:cNvSpPr>
          <p:nvPr/>
        </p:nvSpPr>
        <p:spPr>
          <a:xfrm>
            <a:off x="1189413" y="1144580"/>
            <a:ext cx="6981998" cy="148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it-IT" sz="1800" b="0" i="0" dirty="0" err="1">
                <a:solidFill>
                  <a:srgbClr val="FFFFFF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Colab</a:t>
            </a:r>
            <a:r>
              <a:rPr lang="it-IT" sz="1800" b="0" i="0" dirty="0">
                <a:solidFill>
                  <a:srgbClr val="FFFFFF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o "</a:t>
            </a:r>
            <a:r>
              <a:rPr lang="it-IT" sz="1800" b="0" i="0" dirty="0" err="1">
                <a:solidFill>
                  <a:srgbClr val="FFFFFF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Colaboratory</a:t>
            </a:r>
            <a:r>
              <a:rPr lang="it-IT" sz="1800" b="0" i="0" dirty="0">
                <a:solidFill>
                  <a:srgbClr val="FFFFFF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", ti permette di scrivere ed eseguire Python nel tuo browser con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rgbClr val="FFFFFF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Nessuna configurazione necessaria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rgbClr val="FFFFFF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Accesso alle GPU senza costi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rgbClr val="FFFFFF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Condivisione semplificata</a:t>
            </a:r>
          </a:p>
          <a:p>
            <a:pPr marL="0" lvl="0" indent="0" algn="just" rtl="0">
              <a:buClr>
                <a:schemeClr val="dk1"/>
              </a:buClr>
              <a:buSzPts val="1100"/>
              <a:buFont typeface="Arial"/>
              <a:buNone/>
            </a:pPr>
            <a:endParaRPr lang="it-IT" sz="1800" dirty="0">
              <a:solidFill>
                <a:schemeClr val="lt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141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;p40">
            <a:extLst>
              <a:ext uri="{FF2B5EF4-FFF2-40B4-BE49-F238E27FC236}">
                <a16:creationId xmlns:a16="http://schemas.microsoft.com/office/drawing/2014/main" id="{2B5C4E9B-17C1-BAE6-F3AA-7E888AE15909}"/>
              </a:ext>
            </a:extLst>
          </p:cNvPr>
          <p:cNvSpPr txBox="1">
            <a:spLocks/>
          </p:cNvSpPr>
          <p:nvPr/>
        </p:nvSpPr>
        <p:spPr>
          <a:xfrm>
            <a:off x="88260" y="1197324"/>
            <a:ext cx="7653660" cy="148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A64E19CB-311E-3D5C-149D-2C7F7649C84E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4144608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Analisi del </a:t>
            </a:r>
            <a:r>
              <a:rPr lang="en" dirty="0">
                <a:solidFill>
                  <a:srgbClr val="51E2EE"/>
                </a:solidFill>
              </a:rPr>
              <a:t>Dataset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9" name="Google Shape;274;p45">
            <a:extLst>
              <a:ext uri="{FF2B5EF4-FFF2-40B4-BE49-F238E27FC236}">
                <a16:creationId xmlns:a16="http://schemas.microsoft.com/office/drawing/2014/main" id="{CF1EED0A-AEF1-D21A-425E-965CE3AE4F54}"/>
              </a:ext>
            </a:extLst>
          </p:cNvPr>
          <p:cNvSpPr txBox="1">
            <a:spLocks/>
          </p:cNvSpPr>
          <p:nvPr/>
        </p:nvSpPr>
        <p:spPr>
          <a:xfrm>
            <a:off x="938874" y="1185149"/>
            <a:ext cx="3747426" cy="3219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pandas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pd</a:t>
            </a:r>
            <a:endParaRPr lang="it-IT" b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b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numpy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np</a:t>
            </a:r>
            <a:endParaRPr lang="it-IT" b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 =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pd.read_csv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('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Lumber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Futures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Historical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Data (9).csv')</a:t>
            </a:r>
          </a:p>
          <a:p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 =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dataset.iloc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[::-1].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reset_index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(drop=True)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dataset.index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=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dataset.pop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('Date')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dataset.head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</a:t>
            </a:r>
          </a:p>
          <a:p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b="0" dirty="0" err="1">
                <a:solidFill>
                  <a:srgbClr val="D4D4D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df</a:t>
            </a:r>
            <a:r>
              <a:rPr lang="it-IT" b="0" dirty="0">
                <a:solidFill>
                  <a:srgbClr val="D4D4D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= </a:t>
            </a:r>
            <a:r>
              <a:rPr lang="it-IT" b="0" dirty="0" err="1">
                <a:solidFill>
                  <a:srgbClr val="D4D4D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dataset.drop</a:t>
            </a:r>
            <a:r>
              <a:rPr lang="it-IT" b="0" dirty="0">
                <a:solidFill>
                  <a:srgbClr val="DCDCDC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([</a:t>
            </a:r>
            <a:r>
              <a:rPr lang="it-IT" b="0" dirty="0">
                <a:solidFill>
                  <a:srgbClr val="CE917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'Price'</a:t>
            </a:r>
            <a:r>
              <a:rPr lang="it-IT" b="0" dirty="0">
                <a:solidFill>
                  <a:srgbClr val="DCDCDC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],</a:t>
            </a:r>
            <a:r>
              <a:rPr lang="it-IT" b="0" dirty="0">
                <a:solidFill>
                  <a:srgbClr val="D4D4D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rgbClr val="D4D4D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axis</a:t>
            </a:r>
            <a:r>
              <a:rPr lang="it-IT" b="0" dirty="0">
                <a:solidFill>
                  <a:srgbClr val="D4D4D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b="0" dirty="0">
                <a:solidFill>
                  <a:srgbClr val="B5CEA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</a:t>
            </a:r>
            <a:r>
              <a:rPr lang="it-IT" b="0" dirty="0">
                <a:solidFill>
                  <a:srgbClr val="DCDCDC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  <a:endParaRPr lang="it-IT" b="0" dirty="0">
              <a:solidFill>
                <a:srgbClr val="D4D4D4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b="0" dirty="0" err="1">
                <a:solidFill>
                  <a:srgbClr val="D4D4D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df.head</a:t>
            </a:r>
            <a:r>
              <a:rPr lang="it-IT" b="0" dirty="0">
                <a:solidFill>
                  <a:srgbClr val="DCDCDC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</a:t>
            </a:r>
            <a:endParaRPr lang="it-IT" b="0" dirty="0">
              <a:solidFill>
                <a:srgbClr val="D4D4D4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endParaRPr lang="it-IT" b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dataset.keys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</a:t>
            </a:r>
          </a:p>
          <a:p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dataset.info()</a:t>
            </a:r>
          </a:p>
          <a:p>
            <a:endParaRPr lang="it-IT" b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Google Shape;274;p45">
            <a:extLst>
              <a:ext uri="{FF2B5EF4-FFF2-40B4-BE49-F238E27FC236}">
                <a16:creationId xmlns:a16="http://schemas.microsoft.com/office/drawing/2014/main" id="{585CBA99-8F0A-6103-35C7-1524F784E925}"/>
              </a:ext>
            </a:extLst>
          </p:cNvPr>
          <p:cNvSpPr txBox="1">
            <a:spLocks/>
          </p:cNvSpPr>
          <p:nvPr/>
        </p:nvSpPr>
        <p:spPr>
          <a:xfrm>
            <a:off x="4892041" y="1185149"/>
            <a:ext cx="3947160" cy="350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matplotlib.dates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mdates</a:t>
            </a:r>
            <a:endParaRPr lang="it-IT" b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b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matplotlib.pyplot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plt</a:t>
            </a:r>
            <a:endParaRPr lang="it-IT" b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it-IT" b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datetime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dt</a:t>
            </a:r>
            <a:b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plt.figure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figsize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=(25,20))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plt.gca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().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xaxis.set_major_formatter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mdates.DateFormatter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('%m/%d/%Y'))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plt.gca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().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xaxis.set_major_locator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mdates.DayLocator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interval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=300))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x_dates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=[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dt.datetime.strptime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d,'%m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/%d/%Y').date() </a:t>
            </a:r>
            <a:r>
              <a:rPr lang="it-IT" b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for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d in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dataset.index.values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]</a:t>
            </a:r>
          </a:p>
          <a:p>
            <a:b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endParaRPr lang="it-IT" b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B423399-27E9-2DF1-8D74-AB3D72197B88}"/>
              </a:ext>
            </a:extLst>
          </p:cNvPr>
          <p:cNvCxnSpPr>
            <a:cxnSpLocks/>
          </p:cNvCxnSpPr>
          <p:nvPr/>
        </p:nvCxnSpPr>
        <p:spPr>
          <a:xfrm>
            <a:off x="4762500" y="1335819"/>
            <a:ext cx="0" cy="20973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FF519BA2-F724-EE76-EEB9-FC011E7F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62" y="3499659"/>
            <a:ext cx="2153875" cy="11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4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;p40">
            <a:extLst>
              <a:ext uri="{FF2B5EF4-FFF2-40B4-BE49-F238E27FC236}">
                <a16:creationId xmlns:a16="http://schemas.microsoft.com/office/drawing/2014/main" id="{2B5C4E9B-17C1-BAE6-F3AA-7E888AE15909}"/>
              </a:ext>
            </a:extLst>
          </p:cNvPr>
          <p:cNvSpPr txBox="1">
            <a:spLocks/>
          </p:cNvSpPr>
          <p:nvPr/>
        </p:nvSpPr>
        <p:spPr>
          <a:xfrm>
            <a:off x="88260" y="1197324"/>
            <a:ext cx="7653660" cy="148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2" name="Google Shape;235;p41">
            <a:extLst>
              <a:ext uri="{FF2B5EF4-FFF2-40B4-BE49-F238E27FC236}">
                <a16:creationId xmlns:a16="http://schemas.microsoft.com/office/drawing/2014/main" id="{6906D9ED-1C3B-29BA-3AFC-B3769C3016E5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4144608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Analisi del </a:t>
            </a:r>
            <a:r>
              <a:rPr lang="en" dirty="0">
                <a:solidFill>
                  <a:srgbClr val="51E2EE"/>
                </a:solidFill>
              </a:rPr>
              <a:t>Dataset</a:t>
            </a:r>
            <a:endParaRPr lang="it-IT" dirty="0">
              <a:solidFill>
                <a:srgbClr val="51E2EE"/>
              </a:solidFill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28977A8-34DA-521C-77F7-2F7C25C68E06}"/>
              </a:ext>
            </a:extLst>
          </p:cNvPr>
          <p:cNvGrpSpPr/>
          <p:nvPr/>
        </p:nvGrpSpPr>
        <p:grpSpPr>
          <a:xfrm>
            <a:off x="1237272" y="1188720"/>
            <a:ext cx="6669456" cy="3790604"/>
            <a:chOff x="916762" y="182880"/>
            <a:chExt cx="7160550" cy="5173633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11D603F-BA1B-BBE4-778B-A678FF8B3945}"/>
                </a:ext>
              </a:extLst>
            </p:cNvPr>
            <p:cNvSpPr/>
            <p:nvPr/>
          </p:nvSpPr>
          <p:spPr>
            <a:xfrm>
              <a:off x="916762" y="182880"/>
              <a:ext cx="7074713" cy="4716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9574CF9E-CED5-3359-A6D7-B8BC94359C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-1498" b="-8283"/>
            <a:stretch/>
          </p:blipFill>
          <p:spPr bwMode="auto">
            <a:xfrm>
              <a:off x="916762" y="182880"/>
              <a:ext cx="7160550" cy="5173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443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;p40">
            <a:extLst>
              <a:ext uri="{FF2B5EF4-FFF2-40B4-BE49-F238E27FC236}">
                <a16:creationId xmlns:a16="http://schemas.microsoft.com/office/drawing/2014/main" id="{2B5C4E9B-17C1-BAE6-F3AA-7E888AE15909}"/>
              </a:ext>
            </a:extLst>
          </p:cNvPr>
          <p:cNvSpPr txBox="1">
            <a:spLocks/>
          </p:cNvSpPr>
          <p:nvPr/>
        </p:nvSpPr>
        <p:spPr>
          <a:xfrm>
            <a:off x="88260" y="1197324"/>
            <a:ext cx="7653660" cy="148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A64E19CB-311E-3D5C-149D-2C7F7649C84E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4054544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Import delle </a:t>
            </a:r>
            <a:r>
              <a:rPr lang="en" dirty="0">
                <a:solidFill>
                  <a:srgbClr val="51E2EE"/>
                </a:solidFill>
              </a:rPr>
              <a:t>librerie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9" name="Google Shape;274;p45">
            <a:extLst>
              <a:ext uri="{FF2B5EF4-FFF2-40B4-BE49-F238E27FC236}">
                <a16:creationId xmlns:a16="http://schemas.microsoft.com/office/drawing/2014/main" id="{CF1EED0A-AEF1-D21A-425E-965CE3AE4F54}"/>
              </a:ext>
            </a:extLst>
          </p:cNvPr>
          <p:cNvSpPr txBox="1">
            <a:spLocks/>
          </p:cNvSpPr>
          <p:nvPr/>
        </p:nvSpPr>
        <p:spPr>
          <a:xfrm>
            <a:off x="938875" y="1185149"/>
            <a:ext cx="4054544" cy="3219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# import delle librerie di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keras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e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sklearn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keras.models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Sequential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keras.layers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Dense</a:t>
            </a:r>
          </a:p>
          <a:p>
            <a:pPr marL="139700"/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keras.layers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LSTM</a:t>
            </a:r>
          </a:p>
          <a:p>
            <a:pPr marL="139700"/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keras.layers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Dropout</a:t>
            </a:r>
          </a:p>
          <a:p>
            <a:pPr marL="139700"/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keras.layers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*</a:t>
            </a:r>
          </a:p>
          <a:p>
            <a:pPr marL="139700"/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keras.callbacks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EarlyStopping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b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sklearn.preprocessing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StandardScaler,MinMaxScaler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sklearn.model_selection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import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train_test_split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sklearn.model_selection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import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TimeSeriesSplit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from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sklearn.metrics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import 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mean_squared_error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 r2_score</a:t>
            </a:r>
          </a:p>
        </p:txBody>
      </p:sp>
      <p:sp>
        <p:nvSpPr>
          <p:cNvPr id="10" name="Google Shape;274;p45">
            <a:extLst>
              <a:ext uri="{FF2B5EF4-FFF2-40B4-BE49-F238E27FC236}">
                <a16:creationId xmlns:a16="http://schemas.microsoft.com/office/drawing/2014/main" id="{31A5C0F5-1486-DB8B-40EC-6FD864625153}"/>
              </a:ext>
            </a:extLst>
          </p:cNvPr>
          <p:cNvSpPr txBox="1">
            <a:spLocks/>
          </p:cNvSpPr>
          <p:nvPr/>
        </p:nvSpPr>
        <p:spPr>
          <a:xfrm>
            <a:off x="5261062" y="1185148"/>
            <a:ext cx="3211706" cy="1599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# definizione target e dati in esame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 =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df.iloc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[:,0:3]</a:t>
            </a: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 = dataset['Price']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print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(x)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print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(y)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print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x.shape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print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y.shape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D8F423D-734A-C5E6-14E4-F03ECF360FAF}"/>
              </a:ext>
            </a:extLst>
          </p:cNvPr>
          <p:cNvCxnSpPr>
            <a:cxnSpLocks/>
          </p:cNvCxnSpPr>
          <p:nvPr/>
        </p:nvCxnSpPr>
        <p:spPr>
          <a:xfrm>
            <a:off x="5112688" y="1319915"/>
            <a:ext cx="0" cy="30851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74;p45">
            <a:extLst>
              <a:ext uri="{FF2B5EF4-FFF2-40B4-BE49-F238E27FC236}">
                <a16:creationId xmlns:a16="http://schemas.microsoft.com/office/drawing/2014/main" id="{BDDD8B29-9CC0-931D-3BB9-CD9A6807B4A8}"/>
              </a:ext>
            </a:extLst>
          </p:cNvPr>
          <p:cNvSpPr txBox="1">
            <a:spLocks/>
          </p:cNvSpPr>
          <p:nvPr/>
        </p:nvSpPr>
        <p:spPr>
          <a:xfrm>
            <a:off x="5261062" y="2848783"/>
            <a:ext cx="3211706" cy="1497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# scaling dei dati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sc=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StandardScaler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</a:t>
            </a: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sc1=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StandardScaler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x_ft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sc.fit_transform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x.values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x_ft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pd.DataFrame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columns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x.columns,data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x_ft,index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x.index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yr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y.values.reshape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(-1,1)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y_ft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=sc1.fit_transform(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yr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367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A64E19CB-311E-3D5C-149D-2C7F7649C84E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4322187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Creazione </a:t>
            </a:r>
            <a:r>
              <a:rPr lang="en" dirty="0">
                <a:solidFill>
                  <a:srgbClr val="51E2EE"/>
                </a:solidFill>
              </a:rPr>
              <a:t>LSTM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9" name="Google Shape;274;p45">
            <a:extLst>
              <a:ext uri="{FF2B5EF4-FFF2-40B4-BE49-F238E27FC236}">
                <a16:creationId xmlns:a16="http://schemas.microsoft.com/office/drawing/2014/main" id="{CF1EED0A-AEF1-D21A-425E-965CE3AE4F54}"/>
              </a:ext>
            </a:extLst>
          </p:cNvPr>
          <p:cNvSpPr txBox="1">
            <a:spLocks/>
          </p:cNvSpPr>
          <p:nvPr/>
        </p:nvSpPr>
        <p:spPr>
          <a:xfrm>
            <a:off x="938875" y="1185149"/>
            <a:ext cx="4054544" cy="3450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en-US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# </a:t>
            </a:r>
            <a:r>
              <a:rPr lang="en-US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divisione</a:t>
            </a:r>
            <a:r>
              <a:rPr lang="en-US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 in Training e Test set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r>
              <a:rPr lang="it-IT" dirty="0" err="1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def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lstm_split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data,n_steps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):</a:t>
            </a: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X,Y=[],[]</a:t>
            </a: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</a:t>
            </a:r>
            <a:r>
              <a:rPr lang="it-IT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for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 in range(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len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(data)-n_steps+1):</a:t>
            </a: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X.append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(data[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i:i+n_steps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,:-1])</a:t>
            </a: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 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Y.append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(data[i+n_steps-1,-1])</a:t>
            </a: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 </a:t>
            </a:r>
            <a:r>
              <a:rPr lang="it-IT" dirty="0" err="1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return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np.array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(X),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np.array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(Y)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n_steps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=2</a:t>
            </a:r>
          </a:p>
          <a:p>
            <a:pPr marL="139700"/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x1,y1=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lstm_split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x_ft.values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n_steps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n_steps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train_split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=0.8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split_idx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np.ceil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len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(x1)*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train_split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date_index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x_ft.index</a:t>
            </a:r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x_train,x_test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=x1[: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split_idx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],x1[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split_idx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:]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y_train,y_test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=y1[: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split_idx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],y1[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split_idx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:]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x_train_date,x_test_date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date_index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[: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split_idx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],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date_index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[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split_idx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:-(n_steps-1)]</a:t>
            </a:r>
          </a:p>
          <a:p>
            <a:pPr marL="139700"/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0" name="Google Shape;274;p45">
            <a:extLst>
              <a:ext uri="{FF2B5EF4-FFF2-40B4-BE49-F238E27FC236}">
                <a16:creationId xmlns:a16="http://schemas.microsoft.com/office/drawing/2014/main" id="{31A5C0F5-1486-DB8B-40EC-6FD864625153}"/>
              </a:ext>
            </a:extLst>
          </p:cNvPr>
          <p:cNvSpPr txBox="1">
            <a:spLocks/>
          </p:cNvSpPr>
          <p:nvPr/>
        </p:nvSpPr>
        <p:spPr>
          <a:xfrm>
            <a:off x="5261062" y="1185149"/>
            <a:ext cx="3211706" cy="1497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it-IT" dirty="0" err="1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print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(x1.shape,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x_train.shape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x_test.shape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x_test_date.shape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y_test.shape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D8F423D-734A-C5E6-14E4-F03ECF360FAF}"/>
              </a:ext>
            </a:extLst>
          </p:cNvPr>
          <p:cNvCxnSpPr>
            <a:cxnSpLocks/>
          </p:cNvCxnSpPr>
          <p:nvPr/>
        </p:nvCxnSpPr>
        <p:spPr>
          <a:xfrm>
            <a:off x="5112688" y="1319915"/>
            <a:ext cx="0" cy="30851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09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A64E19CB-311E-3D5C-149D-2C7F7649C84E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3551633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Creazione </a:t>
            </a:r>
            <a:r>
              <a:rPr lang="en" dirty="0">
                <a:solidFill>
                  <a:srgbClr val="51E2EE"/>
                </a:solidFill>
              </a:rPr>
              <a:t>LSTM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9" name="Google Shape;274;p45">
            <a:extLst>
              <a:ext uri="{FF2B5EF4-FFF2-40B4-BE49-F238E27FC236}">
                <a16:creationId xmlns:a16="http://schemas.microsoft.com/office/drawing/2014/main" id="{CF1EED0A-AEF1-D21A-425E-965CE3AE4F54}"/>
              </a:ext>
            </a:extLst>
          </p:cNvPr>
          <p:cNvSpPr txBox="1">
            <a:spLocks/>
          </p:cNvSpPr>
          <p:nvPr/>
        </p:nvSpPr>
        <p:spPr>
          <a:xfrm>
            <a:off x="938874" y="1185150"/>
            <a:ext cx="7174347" cy="1661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Sequential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lstm.add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(LSTM(50,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return_sequences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=True, activation='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relu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',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input_shape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= 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x_train.shape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[1],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x_train.shape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[2]))),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lstm.add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(LSTM(50, activation='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relu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'))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lstm.add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(Dense(1))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lstm.compile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loss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='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mean_squared_error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',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optimizer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='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adam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')</a:t>
            </a:r>
          </a:p>
          <a:p>
            <a:pPr marL="139700"/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lstm.summary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()</a:t>
            </a:r>
          </a:p>
          <a:p>
            <a:pPr marL="139700"/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3E6D80-7477-427C-91E2-CC8F1EBB3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056" y="2846184"/>
            <a:ext cx="3419888" cy="17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18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A64E19CB-311E-3D5C-149D-2C7F7649C84E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4291466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Addestramento </a:t>
            </a:r>
            <a:r>
              <a:rPr lang="en" dirty="0">
                <a:solidFill>
                  <a:srgbClr val="51E2EE"/>
                </a:solidFill>
              </a:rPr>
              <a:t>LSTM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9" name="Google Shape;274;p45">
            <a:extLst>
              <a:ext uri="{FF2B5EF4-FFF2-40B4-BE49-F238E27FC236}">
                <a16:creationId xmlns:a16="http://schemas.microsoft.com/office/drawing/2014/main" id="{CF1EED0A-AEF1-D21A-425E-965CE3AE4F54}"/>
              </a:ext>
            </a:extLst>
          </p:cNvPr>
          <p:cNvSpPr txBox="1">
            <a:spLocks/>
          </p:cNvSpPr>
          <p:nvPr/>
        </p:nvSpPr>
        <p:spPr>
          <a:xfrm>
            <a:off x="938874" y="1185150"/>
            <a:ext cx="7174347" cy="1661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history=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lstm.fit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x_train,y_train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, 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epochs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=30,batch_size=4,verbose=2,shuffle=</a:t>
            </a:r>
            <a:r>
              <a:rPr lang="it-IT" b="0" dirty="0">
                <a:solidFill>
                  <a:srgbClr val="569CD6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False</a:t>
            </a:r>
            <a:r>
              <a:rPr lang="it-IT" b="0" dirty="0">
                <a:solidFill>
                  <a:srgbClr val="DCDCDC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  <a:endParaRPr lang="it-IT" b="0" dirty="0">
              <a:solidFill>
                <a:srgbClr val="D4D4D4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594379-97C2-6A0F-4448-B68BD066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922" y="1781002"/>
            <a:ext cx="5048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52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;p40">
            <a:extLst>
              <a:ext uri="{FF2B5EF4-FFF2-40B4-BE49-F238E27FC236}">
                <a16:creationId xmlns:a16="http://schemas.microsoft.com/office/drawing/2014/main" id="{2B5C4E9B-17C1-BAE6-F3AA-7E888AE15909}"/>
              </a:ext>
            </a:extLst>
          </p:cNvPr>
          <p:cNvSpPr txBox="1">
            <a:spLocks/>
          </p:cNvSpPr>
          <p:nvPr/>
        </p:nvSpPr>
        <p:spPr>
          <a:xfrm>
            <a:off x="88260" y="1197324"/>
            <a:ext cx="7653660" cy="148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A64E19CB-311E-3D5C-149D-2C7F7649C84E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4141837" cy="94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Predizione dei </a:t>
            </a:r>
            <a:r>
              <a:rPr lang="en" dirty="0">
                <a:solidFill>
                  <a:srgbClr val="51E2EE"/>
                </a:solidFill>
              </a:rPr>
              <a:t>prezzi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9" name="Google Shape;274;p45">
            <a:extLst>
              <a:ext uri="{FF2B5EF4-FFF2-40B4-BE49-F238E27FC236}">
                <a16:creationId xmlns:a16="http://schemas.microsoft.com/office/drawing/2014/main" id="{CF1EED0A-AEF1-D21A-425E-965CE3AE4F54}"/>
              </a:ext>
            </a:extLst>
          </p:cNvPr>
          <p:cNvSpPr txBox="1">
            <a:spLocks/>
          </p:cNvSpPr>
          <p:nvPr/>
        </p:nvSpPr>
        <p:spPr>
          <a:xfrm>
            <a:off x="849310" y="1189704"/>
            <a:ext cx="3008285" cy="2431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# predizioni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y_pred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lstm.predict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x_test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y_test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y_test.reshape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(-1,1)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y_testr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=sc1.inverse_transform(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y_test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y_predr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=sc1.inverse_transform(</a:t>
            </a:r>
            <a:r>
              <a:rPr lang="it-IT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y_pred</a:t>
            </a:r>
            <a:r>
              <a:rPr lang="it-IT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</a:t>
            </a:r>
          </a:p>
          <a:p>
            <a:endParaRPr lang="it-IT" b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r>
              <a:rPr lang="es-ES" b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print</a:t>
            </a:r>
            <a:r>
              <a:rPr lang="es-ES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('Model accuracy (%)')</a:t>
            </a:r>
          </a:p>
          <a:p>
            <a:r>
              <a:rPr lang="es-ES" b="0" dirty="0">
                <a:solidFill>
                  <a:srgbClr val="51E2E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print</a:t>
            </a:r>
            <a:r>
              <a:rPr lang="es-ES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((1-(metrics.mean_absolute_error(y_testr, y_predr)/y_testr.mean()))*100)</a:t>
            </a:r>
          </a:p>
          <a:p>
            <a:endParaRPr lang="it-IT" b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139700"/>
            <a:endParaRPr lang="it-I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AEF3B84-40A2-C02A-2775-9BEDC305E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87"/>
          <a:stretch/>
        </p:blipFill>
        <p:spPr bwMode="auto">
          <a:xfrm>
            <a:off x="1389788" y="3620972"/>
            <a:ext cx="1927327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3254E3A7-D4FF-A3DD-BF31-2E48203B83ED}"/>
              </a:ext>
            </a:extLst>
          </p:cNvPr>
          <p:cNvGrpSpPr/>
          <p:nvPr/>
        </p:nvGrpSpPr>
        <p:grpSpPr>
          <a:xfrm>
            <a:off x="3915090" y="1298641"/>
            <a:ext cx="5084434" cy="3351253"/>
            <a:chOff x="88260" y="2701637"/>
            <a:chExt cx="4236090" cy="2430548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0098C061-6084-EC1D-A3BF-9524C5431FB4}"/>
                </a:ext>
              </a:extLst>
            </p:cNvPr>
            <p:cNvSpPr/>
            <p:nvPr/>
          </p:nvSpPr>
          <p:spPr>
            <a:xfrm>
              <a:off x="88260" y="2701637"/>
              <a:ext cx="4236090" cy="2391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6DB92928-1562-9314-2B68-C7902A91D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0" y="2707551"/>
              <a:ext cx="4236090" cy="2424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71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>
            <a:spLocks noGrp="1"/>
          </p:cNvSpPr>
          <p:nvPr>
            <p:ph type="ctrTitle"/>
          </p:nvPr>
        </p:nvSpPr>
        <p:spPr>
          <a:xfrm>
            <a:off x="464100" y="1506975"/>
            <a:ext cx="7063500" cy="10527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600" dirty="0">
                <a:solidFill>
                  <a:srgbClr val="51E2EE"/>
                </a:solidFill>
              </a:rPr>
              <a:t>Grazie</a:t>
            </a:r>
            <a:r>
              <a:rPr lang="it-IT" sz="5600" dirty="0"/>
              <a:t> per l’attenzione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A020D1F-6E99-E086-9807-3EF86D9C1730}"/>
              </a:ext>
            </a:extLst>
          </p:cNvPr>
          <p:cNvSpPr txBox="1"/>
          <p:nvPr/>
        </p:nvSpPr>
        <p:spPr>
          <a:xfrm>
            <a:off x="5018400" y="3642088"/>
            <a:ext cx="3576000" cy="9489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it-IT" sz="11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Pasquale Bisceglia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it-IT" sz="11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Alessandro Magliacane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it-IT" sz="11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Salvatore Chianese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it-IT" sz="11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Marco Fusco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418;p57">
            <a:extLst>
              <a:ext uri="{FF2B5EF4-FFF2-40B4-BE49-F238E27FC236}">
                <a16:creationId xmlns:a16="http://schemas.microsoft.com/office/drawing/2014/main" id="{B9004548-09F2-5555-F77F-901D6F199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015773"/>
              </p:ext>
            </p:extLst>
          </p:nvPr>
        </p:nvGraphicFramePr>
        <p:xfrm>
          <a:off x="1346766" y="1425819"/>
          <a:ext cx="6450468" cy="2685767"/>
        </p:xfrm>
        <a:graphic>
          <a:graphicData uri="http://schemas.openxmlformats.org/drawingml/2006/table">
            <a:tbl>
              <a:tblPr>
                <a:noFill/>
                <a:tableStyleId>{A48B6F19-B9C7-4440-82A7-4A306BC4BE83}</a:tableStyleId>
              </a:tblPr>
              <a:tblGrid>
                <a:gridCol w="2150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0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0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3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rgbClr val="51E2EE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Prezzi in €</a:t>
                      </a: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Ulivo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Faggio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1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Sedia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1000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1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Tavolo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1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Orologio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300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1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Legno lavorato al q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30*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40*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675244"/>
                  </a:ext>
                </a:extLst>
              </a:tr>
            </a:tbl>
          </a:graphicData>
        </a:graphic>
      </p:graphicFrame>
      <p:sp>
        <p:nvSpPr>
          <p:cNvPr id="5" name="Google Shape;260;p43">
            <a:extLst>
              <a:ext uri="{FF2B5EF4-FFF2-40B4-BE49-F238E27FC236}">
                <a16:creationId xmlns:a16="http://schemas.microsoft.com/office/drawing/2014/main" id="{84D12943-E18E-809C-3C9B-9A9C9DDFD595}"/>
              </a:ext>
            </a:extLst>
          </p:cNvPr>
          <p:cNvSpPr txBox="1">
            <a:spLocks/>
          </p:cNvSpPr>
          <p:nvPr/>
        </p:nvSpPr>
        <p:spPr>
          <a:xfrm>
            <a:off x="1378629" y="4079690"/>
            <a:ext cx="6386742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* Il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prezzo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include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costi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trasporto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acquisizione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del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materiale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grezzo</a:t>
            </a: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8" name="Google Shape;235;p41">
            <a:extLst>
              <a:ext uri="{FF2B5EF4-FFF2-40B4-BE49-F238E27FC236}">
                <a16:creationId xmlns:a16="http://schemas.microsoft.com/office/drawing/2014/main" id="{728BF74B-4E86-7E55-6081-E677D0D62EF4}"/>
              </a:ext>
            </a:extLst>
          </p:cNvPr>
          <p:cNvSpPr txBox="1">
            <a:spLocks/>
          </p:cNvSpPr>
          <p:nvPr/>
        </p:nvSpPr>
        <p:spPr>
          <a:xfrm>
            <a:off x="671233" y="244224"/>
            <a:ext cx="4194234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Analisi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dei</a:t>
            </a:r>
            <a:r>
              <a:rPr lang="en" dirty="0">
                <a:solidFill>
                  <a:schemeClr val="accent1"/>
                </a:solidFill>
              </a:rPr>
              <a:t> prezzi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46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>
            <a:spLocks noGrp="1"/>
          </p:cNvSpPr>
          <p:nvPr>
            <p:ph type="body" idx="4294967295"/>
          </p:nvPr>
        </p:nvSpPr>
        <p:spPr>
          <a:xfrm>
            <a:off x="1201234" y="1325157"/>
            <a:ext cx="1398900" cy="570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400" dirty="0"/>
              <a:t>Fase</a:t>
            </a:r>
            <a:r>
              <a:rPr lang="en" sz="1400" dirty="0"/>
              <a:t> di troncatura e scortecciatura</a:t>
            </a:r>
            <a:endParaRPr sz="1400" dirty="0"/>
          </a:p>
        </p:txBody>
      </p:sp>
      <p:sp>
        <p:nvSpPr>
          <p:cNvPr id="467" name="Google Shape;467;p60"/>
          <p:cNvSpPr txBox="1">
            <a:spLocks noGrp="1"/>
          </p:cNvSpPr>
          <p:nvPr>
            <p:ph type="body" idx="4294967295"/>
          </p:nvPr>
        </p:nvSpPr>
        <p:spPr>
          <a:xfrm>
            <a:off x="2919796" y="1704587"/>
            <a:ext cx="1398900" cy="196302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Fase di taglio</a:t>
            </a:r>
            <a:endParaRPr sz="1400" dirty="0"/>
          </a:p>
        </p:txBody>
      </p:sp>
      <p:sp>
        <p:nvSpPr>
          <p:cNvPr id="468" name="Google Shape;468;p60"/>
          <p:cNvSpPr txBox="1">
            <a:spLocks noGrp="1"/>
          </p:cNvSpPr>
          <p:nvPr>
            <p:ph type="body" idx="4294967295"/>
          </p:nvPr>
        </p:nvSpPr>
        <p:spPr>
          <a:xfrm>
            <a:off x="4642500" y="1325157"/>
            <a:ext cx="1398900" cy="5703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Fase di rifinitura e assemblaggio</a:t>
            </a:r>
            <a:endParaRPr sz="1400" dirty="0"/>
          </a:p>
        </p:txBody>
      </p:sp>
      <p:sp>
        <p:nvSpPr>
          <p:cNvPr id="15" name="Google Shape;235;p41">
            <a:extLst>
              <a:ext uri="{FF2B5EF4-FFF2-40B4-BE49-F238E27FC236}">
                <a16:creationId xmlns:a16="http://schemas.microsoft.com/office/drawing/2014/main" id="{FF73BCAB-D5E5-D64A-3CB5-5DD6747F5AE5}"/>
              </a:ext>
            </a:extLst>
          </p:cNvPr>
          <p:cNvSpPr txBox="1">
            <a:spLocks/>
          </p:cNvSpPr>
          <p:nvPr/>
        </p:nvSpPr>
        <p:spPr>
          <a:xfrm>
            <a:off x="671233" y="244224"/>
            <a:ext cx="4691796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Processo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accent1"/>
                </a:solidFill>
              </a:rPr>
              <a:t> produzione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462" name="Google Shape;462;p60"/>
          <p:cNvSpPr/>
          <p:nvPr/>
        </p:nvSpPr>
        <p:spPr>
          <a:xfrm>
            <a:off x="1040462" y="2402720"/>
            <a:ext cx="1886764" cy="570299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MACCHINA 1</a:t>
            </a:r>
            <a:endParaRPr sz="1200" b="1" dirty="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3" name="Google Shape;463;p60"/>
          <p:cNvSpPr/>
          <p:nvPr/>
        </p:nvSpPr>
        <p:spPr>
          <a:xfrm>
            <a:off x="2758578" y="2402720"/>
            <a:ext cx="1887654" cy="570299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MACCHINA 2</a:t>
            </a:r>
            <a:endParaRPr dirty="0"/>
          </a:p>
        </p:txBody>
      </p:sp>
      <p:sp>
        <p:nvSpPr>
          <p:cNvPr id="464" name="Google Shape;464;p60"/>
          <p:cNvSpPr/>
          <p:nvPr/>
        </p:nvSpPr>
        <p:spPr>
          <a:xfrm>
            <a:off x="4480836" y="2402720"/>
            <a:ext cx="1887654" cy="570299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OPERAI</a:t>
            </a:r>
            <a:endParaRPr dirty="0"/>
          </a:p>
        </p:txBody>
      </p:sp>
      <p:sp>
        <p:nvSpPr>
          <p:cNvPr id="23" name="Google Shape;464;p60">
            <a:extLst>
              <a:ext uri="{FF2B5EF4-FFF2-40B4-BE49-F238E27FC236}">
                <a16:creationId xmlns:a16="http://schemas.microsoft.com/office/drawing/2014/main" id="{A4ED3373-0521-8094-C69F-4BF78606D4D9}"/>
              </a:ext>
            </a:extLst>
          </p:cNvPr>
          <p:cNvSpPr/>
          <p:nvPr/>
        </p:nvSpPr>
        <p:spPr>
          <a:xfrm>
            <a:off x="6215885" y="2402720"/>
            <a:ext cx="1887654" cy="570299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MAGAZZINO</a:t>
            </a:r>
            <a:endParaRPr dirty="0"/>
          </a:p>
        </p:txBody>
      </p:sp>
      <p:sp>
        <p:nvSpPr>
          <p:cNvPr id="24" name="Google Shape;468;p60">
            <a:extLst>
              <a:ext uri="{FF2B5EF4-FFF2-40B4-BE49-F238E27FC236}">
                <a16:creationId xmlns:a16="http://schemas.microsoft.com/office/drawing/2014/main" id="{7115D579-819C-5F52-C39F-05CD4FFEB4D9}"/>
              </a:ext>
            </a:extLst>
          </p:cNvPr>
          <p:cNvSpPr txBox="1">
            <a:spLocks/>
          </p:cNvSpPr>
          <p:nvPr/>
        </p:nvSpPr>
        <p:spPr>
          <a:xfrm>
            <a:off x="6386929" y="1551428"/>
            <a:ext cx="1398900" cy="34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600"/>
              </a:spcAft>
              <a:buFont typeface="Roboto"/>
              <a:buNone/>
            </a:pPr>
            <a:r>
              <a:rPr lang="it-IT" sz="1400" dirty="0"/>
              <a:t>Fase di stoccaggio</a:t>
            </a:r>
          </a:p>
        </p:txBody>
      </p:sp>
      <p:cxnSp>
        <p:nvCxnSpPr>
          <p:cNvPr id="31" name="Google Shape;472;p60">
            <a:extLst>
              <a:ext uri="{FF2B5EF4-FFF2-40B4-BE49-F238E27FC236}">
                <a16:creationId xmlns:a16="http://schemas.microsoft.com/office/drawing/2014/main" id="{926B480E-3B3D-472B-2359-279112E5C36B}"/>
              </a:ext>
            </a:extLst>
          </p:cNvPr>
          <p:cNvCxnSpPr>
            <a:cxnSpLocks/>
          </p:cNvCxnSpPr>
          <p:nvPr/>
        </p:nvCxnSpPr>
        <p:spPr>
          <a:xfrm flipV="1">
            <a:off x="7085934" y="2068291"/>
            <a:ext cx="0" cy="34837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472;p60">
            <a:extLst>
              <a:ext uri="{FF2B5EF4-FFF2-40B4-BE49-F238E27FC236}">
                <a16:creationId xmlns:a16="http://schemas.microsoft.com/office/drawing/2014/main" id="{151357A5-1FD3-7DB1-F392-FAF3A4270A17}"/>
              </a:ext>
            </a:extLst>
          </p:cNvPr>
          <p:cNvCxnSpPr>
            <a:cxnSpLocks/>
          </p:cNvCxnSpPr>
          <p:nvPr/>
        </p:nvCxnSpPr>
        <p:spPr>
          <a:xfrm flipV="1">
            <a:off x="5341504" y="2063945"/>
            <a:ext cx="0" cy="34837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472;p60">
            <a:extLst>
              <a:ext uri="{FF2B5EF4-FFF2-40B4-BE49-F238E27FC236}">
                <a16:creationId xmlns:a16="http://schemas.microsoft.com/office/drawing/2014/main" id="{34E47FBA-35EA-948C-BB1D-593B3369E2E1}"/>
              </a:ext>
            </a:extLst>
          </p:cNvPr>
          <p:cNvCxnSpPr>
            <a:cxnSpLocks/>
          </p:cNvCxnSpPr>
          <p:nvPr/>
        </p:nvCxnSpPr>
        <p:spPr>
          <a:xfrm flipV="1">
            <a:off x="3619247" y="2053407"/>
            <a:ext cx="0" cy="34837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472;p60">
            <a:extLst>
              <a:ext uri="{FF2B5EF4-FFF2-40B4-BE49-F238E27FC236}">
                <a16:creationId xmlns:a16="http://schemas.microsoft.com/office/drawing/2014/main" id="{6D931004-9D82-E1DD-E51E-574714FD7639}"/>
              </a:ext>
            </a:extLst>
          </p:cNvPr>
          <p:cNvCxnSpPr>
            <a:cxnSpLocks/>
          </p:cNvCxnSpPr>
          <p:nvPr/>
        </p:nvCxnSpPr>
        <p:spPr>
          <a:xfrm flipV="1">
            <a:off x="1900686" y="2053407"/>
            <a:ext cx="0" cy="34837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" name="Gruppo 489">
            <a:extLst>
              <a:ext uri="{FF2B5EF4-FFF2-40B4-BE49-F238E27FC236}">
                <a16:creationId xmlns:a16="http://schemas.microsoft.com/office/drawing/2014/main" id="{37188F73-7378-A136-3672-F60A742A0B17}"/>
              </a:ext>
            </a:extLst>
          </p:cNvPr>
          <p:cNvGrpSpPr/>
          <p:nvPr/>
        </p:nvGrpSpPr>
        <p:grpSpPr>
          <a:xfrm>
            <a:off x="4642500" y="2960950"/>
            <a:ext cx="1692000" cy="1498050"/>
            <a:chOff x="4642500" y="2960950"/>
            <a:chExt cx="1692000" cy="1498050"/>
          </a:xfrm>
        </p:grpSpPr>
        <p:sp>
          <p:nvSpPr>
            <p:cNvPr id="81" name="Google Shape;466;p60">
              <a:extLst>
                <a:ext uri="{FF2B5EF4-FFF2-40B4-BE49-F238E27FC236}">
                  <a16:creationId xmlns:a16="http://schemas.microsoft.com/office/drawing/2014/main" id="{7E44D264-AE60-1B2E-DDB2-EBF7E02A87BF}"/>
                </a:ext>
              </a:extLst>
            </p:cNvPr>
            <p:cNvSpPr txBox="1">
              <a:spLocks/>
            </p:cNvSpPr>
            <p:nvPr/>
          </p:nvSpPr>
          <p:spPr>
            <a:xfrm>
              <a:off x="4642500" y="3415000"/>
              <a:ext cx="1692000" cy="10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2743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  <a:defRPr sz="18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○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■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○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■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○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Roboto"/>
                <a:buChar char="■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457200" lvl="0" indent="-317500" algn="l" rtl="0"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-US" sz="1100" dirty="0"/>
                <a:t>5 </a:t>
              </a:r>
              <a:r>
                <a:rPr lang="en-US" sz="1100" dirty="0" err="1"/>
                <a:t>disponibili</a:t>
              </a:r>
              <a:endParaRPr lang="en-US" sz="1100" dirty="0"/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-US" sz="1100" dirty="0"/>
                <a:t>8 ore max al </a:t>
              </a:r>
              <a:r>
                <a:rPr lang="en-US" sz="1100" dirty="0" err="1"/>
                <a:t>giorno</a:t>
              </a:r>
              <a:r>
                <a:rPr lang="en-US" sz="1100" dirty="0"/>
                <a:t> per 5 </a:t>
              </a:r>
              <a:r>
                <a:rPr lang="en-US" sz="1100" dirty="0" err="1"/>
                <a:t>giorni</a:t>
              </a:r>
              <a:endParaRPr lang="en-US" sz="1100" dirty="0"/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-US" sz="1100" dirty="0"/>
                <a:t>8,5 €/h</a:t>
              </a: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endParaRPr lang="en-US" sz="1100" dirty="0"/>
            </a:p>
          </p:txBody>
        </p:sp>
        <p:cxnSp>
          <p:nvCxnSpPr>
            <p:cNvPr id="83" name="Google Shape;472;p60">
              <a:extLst>
                <a:ext uri="{FF2B5EF4-FFF2-40B4-BE49-F238E27FC236}">
                  <a16:creationId xmlns:a16="http://schemas.microsoft.com/office/drawing/2014/main" id="{EE1B0596-D219-E5E5-2C6A-A74F8CB7E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1505" y="2960950"/>
              <a:ext cx="0" cy="571238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" name="Gruppo 488">
            <a:extLst>
              <a:ext uri="{FF2B5EF4-FFF2-40B4-BE49-F238E27FC236}">
                <a16:creationId xmlns:a16="http://schemas.microsoft.com/office/drawing/2014/main" id="{6B0D1983-7674-4416-7051-71D84013B0E7}"/>
              </a:ext>
            </a:extLst>
          </p:cNvPr>
          <p:cNvGrpSpPr/>
          <p:nvPr/>
        </p:nvGrpSpPr>
        <p:grpSpPr>
          <a:xfrm>
            <a:off x="1860288" y="2956188"/>
            <a:ext cx="1753839" cy="1222226"/>
            <a:chOff x="1860288" y="2956188"/>
            <a:chExt cx="1753839" cy="1222226"/>
          </a:xfrm>
        </p:grpSpPr>
        <p:sp>
          <p:nvSpPr>
            <p:cNvPr id="80" name="Google Shape;466;p60">
              <a:extLst>
                <a:ext uri="{FF2B5EF4-FFF2-40B4-BE49-F238E27FC236}">
                  <a16:creationId xmlns:a16="http://schemas.microsoft.com/office/drawing/2014/main" id="{F7B97170-76B2-5CCE-45C9-FBAF13088560}"/>
                </a:ext>
              </a:extLst>
            </p:cNvPr>
            <p:cNvSpPr txBox="1">
              <a:spLocks/>
            </p:cNvSpPr>
            <p:nvPr/>
          </p:nvSpPr>
          <p:spPr>
            <a:xfrm>
              <a:off x="1860288" y="3414999"/>
              <a:ext cx="1692000" cy="763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2743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  <a:defRPr sz="18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○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■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○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■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○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Roboto"/>
                <a:buChar char="■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457200" lvl="0" indent="-317500" algn="l" rtl="0"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-US" sz="1100" dirty="0"/>
                <a:t>2+2 </a:t>
              </a:r>
              <a:r>
                <a:rPr lang="en-US" sz="1100" dirty="0" err="1"/>
                <a:t>disponibili</a:t>
              </a:r>
              <a:endParaRPr lang="en-US" sz="1100" dirty="0"/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-US" sz="1100" dirty="0"/>
                <a:t>12 ore al </a:t>
              </a:r>
              <a:r>
                <a:rPr lang="en-US" sz="1100" dirty="0" err="1"/>
                <a:t>giorno</a:t>
              </a:r>
              <a:r>
                <a:rPr lang="en-US" sz="1100" dirty="0"/>
                <a:t> per 5 </a:t>
              </a:r>
              <a:r>
                <a:rPr lang="en-US" sz="1100" dirty="0" err="1"/>
                <a:t>giorni</a:t>
              </a:r>
              <a:endParaRPr lang="en-US" sz="1100" dirty="0"/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endParaRPr lang="en-US" sz="1100" dirty="0"/>
            </a:p>
          </p:txBody>
        </p:sp>
        <p:grpSp>
          <p:nvGrpSpPr>
            <p:cNvPr id="488" name="Gruppo 487">
              <a:extLst>
                <a:ext uri="{FF2B5EF4-FFF2-40B4-BE49-F238E27FC236}">
                  <a16:creationId xmlns:a16="http://schemas.microsoft.com/office/drawing/2014/main" id="{9261954D-721D-030B-D57A-CB0EE10E932E}"/>
                </a:ext>
              </a:extLst>
            </p:cNvPr>
            <p:cNvGrpSpPr/>
            <p:nvPr/>
          </p:nvGrpSpPr>
          <p:grpSpPr>
            <a:xfrm>
              <a:off x="1898589" y="2956188"/>
              <a:ext cx="1715538" cy="580762"/>
              <a:chOff x="1898589" y="2956188"/>
              <a:chExt cx="1715538" cy="580762"/>
            </a:xfrm>
          </p:grpSpPr>
          <p:cxnSp>
            <p:nvCxnSpPr>
              <p:cNvPr id="94" name="Google Shape;524;p64">
                <a:extLst>
                  <a:ext uri="{FF2B5EF4-FFF2-40B4-BE49-F238E27FC236}">
                    <a16:creationId xmlns:a16="http://schemas.microsoft.com/office/drawing/2014/main" id="{20FD863C-B725-D26B-DE9F-30CF6D62415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33589" y="2821188"/>
                <a:ext cx="576000" cy="846000"/>
              </a:xfrm>
              <a:prstGeom prst="bentConnector3">
                <a:avLst>
                  <a:gd name="adj1" fmla="val 39269"/>
                </a:avLst>
              </a:prstGeom>
              <a:noFill/>
              <a:ln w="2857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14" name="Google Shape;524;p64">
                <a:extLst>
                  <a:ext uri="{FF2B5EF4-FFF2-40B4-BE49-F238E27FC236}">
                    <a16:creationId xmlns:a16="http://schemas.microsoft.com/office/drawing/2014/main" id="{49F7EE7A-4C31-7385-97F3-8220991D9A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894127" y="2816950"/>
                <a:ext cx="576000" cy="864000"/>
              </a:xfrm>
              <a:prstGeom prst="bentConnector3">
                <a:avLst>
                  <a:gd name="adj1" fmla="val 38612"/>
                </a:avLst>
              </a:prstGeom>
              <a:noFill/>
              <a:ln w="2857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91" name="Gruppo 490">
            <a:extLst>
              <a:ext uri="{FF2B5EF4-FFF2-40B4-BE49-F238E27FC236}">
                <a16:creationId xmlns:a16="http://schemas.microsoft.com/office/drawing/2014/main" id="{C9AE9D90-40B4-B6AE-D216-231C537B8B99}"/>
              </a:ext>
            </a:extLst>
          </p:cNvPr>
          <p:cNvGrpSpPr/>
          <p:nvPr/>
        </p:nvGrpSpPr>
        <p:grpSpPr>
          <a:xfrm>
            <a:off x="6386929" y="2960579"/>
            <a:ext cx="1692000" cy="843071"/>
            <a:chOff x="6386929" y="2960579"/>
            <a:chExt cx="1692000" cy="843071"/>
          </a:xfrm>
        </p:grpSpPr>
        <p:cxnSp>
          <p:nvCxnSpPr>
            <p:cNvPr id="124" name="Google Shape;472;p60">
              <a:extLst>
                <a:ext uri="{FF2B5EF4-FFF2-40B4-BE49-F238E27FC236}">
                  <a16:creationId xmlns:a16="http://schemas.microsoft.com/office/drawing/2014/main" id="{2C1422B1-4671-4642-9963-BCB0F1E8C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5934" y="2960579"/>
              <a:ext cx="0" cy="571609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466;p60">
              <a:extLst>
                <a:ext uri="{FF2B5EF4-FFF2-40B4-BE49-F238E27FC236}">
                  <a16:creationId xmlns:a16="http://schemas.microsoft.com/office/drawing/2014/main" id="{F7ED3412-1892-2C35-5922-0A58F25564F1}"/>
                </a:ext>
              </a:extLst>
            </p:cNvPr>
            <p:cNvSpPr txBox="1">
              <a:spLocks/>
            </p:cNvSpPr>
            <p:nvPr/>
          </p:nvSpPr>
          <p:spPr>
            <a:xfrm>
              <a:off x="6386929" y="3415000"/>
              <a:ext cx="1692000" cy="388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274300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  <a:defRPr sz="18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○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■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○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■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○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Roboto"/>
                <a:buChar char="■"/>
                <a:defRPr sz="14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457200" lvl="0" indent="-317500" algn="l" rtl="0"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Char char="●"/>
              </a:pPr>
              <a:r>
                <a:rPr lang="en-US" sz="1100" dirty="0"/>
                <a:t>200 slot </a:t>
              </a:r>
              <a:r>
                <a:rPr lang="en-US" sz="1100" dirty="0" err="1"/>
                <a:t>disponibili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713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5;p41">
            <a:extLst>
              <a:ext uri="{FF2B5EF4-FFF2-40B4-BE49-F238E27FC236}">
                <a16:creationId xmlns:a16="http://schemas.microsoft.com/office/drawing/2014/main" id="{FF73BCAB-D5E5-D64A-3CB5-5DD6747F5AE5}"/>
              </a:ext>
            </a:extLst>
          </p:cNvPr>
          <p:cNvSpPr txBox="1">
            <a:spLocks/>
          </p:cNvSpPr>
          <p:nvPr/>
        </p:nvSpPr>
        <p:spPr>
          <a:xfrm>
            <a:off x="671233" y="244224"/>
            <a:ext cx="4691796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Processo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accent1"/>
                </a:solidFill>
              </a:rPr>
              <a:t> produzione</a:t>
            </a:r>
            <a:endParaRPr lang="it-IT" dirty="0">
              <a:solidFill>
                <a:schemeClr val="accent1"/>
              </a:solidFill>
            </a:endParaRPr>
          </a:p>
        </p:txBody>
      </p:sp>
      <p:graphicFrame>
        <p:nvGraphicFramePr>
          <p:cNvPr id="47" name="Google Shape;418;p57">
            <a:extLst>
              <a:ext uri="{FF2B5EF4-FFF2-40B4-BE49-F238E27FC236}">
                <a16:creationId xmlns:a16="http://schemas.microsoft.com/office/drawing/2014/main" id="{CA054769-41E8-E6C8-F779-26E38D9D6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8574145"/>
              </p:ext>
            </p:extLst>
          </p:nvPr>
        </p:nvGraphicFramePr>
        <p:xfrm>
          <a:off x="1347117" y="1424372"/>
          <a:ext cx="6495486" cy="3071997"/>
        </p:xfrm>
        <a:graphic>
          <a:graphicData uri="http://schemas.openxmlformats.org/drawingml/2006/table">
            <a:tbl>
              <a:tblPr>
                <a:noFill/>
                <a:tableStyleId>{A48B6F19-B9C7-4440-82A7-4A306BC4BE83}</a:tableStyleId>
              </a:tblPr>
              <a:tblGrid>
                <a:gridCol w="1082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581">
                  <a:extLst>
                    <a:ext uri="{9D8B030D-6E8A-4147-A177-3AD203B41FA5}">
                      <a16:colId xmlns:a16="http://schemas.microsoft.com/office/drawing/2014/main" val="4175154947"/>
                    </a:ext>
                  </a:extLst>
                </a:gridCol>
                <a:gridCol w="1082581">
                  <a:extLst>
                    <a:ext uri="{9D8B030D-6E8A-4147-A177-3AD203B41FA5}">
                      <a16:colId xmlns:a16="http://schemas.microsoft.com/office/drawing/2014/main" val="2681982558"/>
                    </a:ext>
                  </a:extLst>
                </a:gridCol>
                <a:gridCol w="1082581">
                  <a:extLst>
                    <a:ext uri="{9D8B030D-6E8A-4147-A177-3AD203B41FA5}">
                      <a16:colId xmlns:a16="http://schemas.microsoft.com/office/drawing/2014/main" val="1766885684"/>
                    </a:ext>
                  </a:extLst>
                </a:gridCol>
              </a:tblGrid>
              <a:tr h="5594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400" b="1" dirty="0">
                        <a:solidFill>
                          <a:srgbClr val="51E2E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Ore Macchina 1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Ore Macchina 2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Ore Operaio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Legno al q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Slot in Magazzino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Sedia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0,2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0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Tavolo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2,5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0,4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4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Orologio di ulivo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0,1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4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Orologio di faggio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675244"/>
                  </a:ext>
                </a:extLst>
              </a:tr>
              <a:tr h="4598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Legno al q</a:t>
                      </a:r>
                      <a:endParaRPr sz="1400" b="1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0531" marR="90531" marT="90531" marB="90531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4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0531" marR="90531" marT="90531" marB="90531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848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04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5;p41">
            <a:extLst>
              <a:ext uri="{FF2B5EF4-FFF2-40B4-BE49-F238E27FC236}">
                <a16:creationId xmlns:a16="http://schemas.microsoft.com/office/drawing/2014/main" id="{FC41514D-2531-0849-DE24-0CB8E0772BB5}"/>
              </a:ext>
            </a:extLst>
          </p:cNvPr>
          <p:cNvSpPr txBox="1">
            <a:spLocks/>
          </p:cNvSpPr>
          <p:nvPr/>
        </p:nvSpPr>
        <p:spPr>
          <a:xfrm>
            <a:off x="671233" y="244224"/>
            <a:ext cx="4691796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Analisi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del</a:t>
            </a:r>
            <a:r>
              <a:rPr lang="en" dirty="0">
                <a:solidFill>
                  <a:schemeClr val="accent1"/>
                </a:solidFill>
              </a:rPr>
              <a:t> problema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1" name="Google Shape;229;p40">
            <a:extLst>
              <a:ext uri="{FF2B5EF4-FFF2-40B4-BE49-F238E27FC236}">
                <a16:creationId xmlns:a16="http://schemas.microsoft.com/office/drawing/2014/main" id="{B4A96E2B-472E-E392-7CCA-3D9789DC71AA}"/>
              </a:ext>
            </a:extLst>
          </p:cNvPr>
          <p:cNvSpPr txBox="1">
            <a:spLocks/>
          </p:cNvSpPr>
          <p:nvPr/>
        </p:nvSpPr>
        <p:spPr>
          <a:xfrm>
            <a:off x="938646" y="1144580"/>
            <a:ext cx="7266709" cy="130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just" rtl="0"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Light"/>
                <a:sym typeface="Roboto Light"/>
              </a:rPr>
              <a:t>In vista di un massimo profitto possibile, PASM intende </a:t>
            </a:r>
            <a:r>
              <a:rPr lang="it-IT" sz="1800" dirty="0" err="1">
                <a:latin typeface="Roboto Condensed" panose="02000000000000000000" pitchFamily="2" charset="0"/>
                <a:ea typeface="Roboto Condensed" panose="02000000000000000000" pitchFamily="2" charset="0"/>
                <a:cs typeface="Roboto Light"/>
                <a:sym typeface="Roboto Light"/>
              </a:rPr>
              <a:t>ri</a:t>
            </a:r>
            <a:r>
              <a:rPr lang="it-IT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Light"/>
                <a:sym typeface="Roboto Light"/>
              </a:rPr>
              <a:t>-organizzare le risorse e la produzione in base alla domanda minima e massima dei rendiconti settimanali passati:</a:t>
            </a:r>
            <a:endParaRPr lang="it-IT"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7070A57B-AE5E-0895-7A2C-A95D2B0FC543}"/>
              </a:ext>
            </a:extLst>
          </p:cNvPr>
          <p:cNvGrpSpPr/>
          <p:nvPr/>
        </p:nvGrpSpPr>
        <p:grpSpPr>
          <a:xfrm>
            <a:off x="489420" y="2476014"/>
            <a:ext cx="3379800" cy="2219697"/>
            <a:chOff x="817080" y="2476014"/>
            <a:chExt cx="3379800" cy="2219697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D424FD2F-3EF5-15A8-9A39-253EF7140226}"/>
                </a:ext>
              </a:extLst>
            </p:cNvPr>
            <p:cNvGrpSpPr/>
            <p:nvPr/>
          </p:nvGrpSpPr>
          <p:grpSpPr>
            <a:xfrm>
              <a:off x="817080" y="2476014"/>
              <a:ext cx="1627200" cy="2219697"/>
              <a:chOff x="817080" y="2476014"/>
              <a:chExt cx="1627200" cy="2219697"/>
            </a:xfrm>
          </p:grpSpPr>
          <p:grpSp>
            <p:nvGrpSpPr>
              <p:cNvPr id="12" name="Gruppo 11">
                <a:extLst>
                  <a:ext uri="{FF2B5EF4-FFF2-40B4-BE49-F238E27FC236}">
                    <a16:creationId xmlns:a16="http://schemas.microsoft.com/office/drawing/2014/main" id="{56CE1E03-CF19-3F14-1AC6-F39DC8102790}"/>
                  </a:ext>
                </a:extLst>
              </p:cNvPr>
              <p:cNvGrpSpPr/>
              <p:nvPr/>
            </p:nvGrpSpPr>
            <p:grpSpPr>
              <a:xfrm>
                <a:off x="817080" y="2476014"/>
                <a:ext cx="1627200" cy="897275"/>
                <a:chOff x="2132176" y="2138805"/>
                <a:chExt cx="1627200" cy="897275"/>
              </a:xfrm>
            </p:grpSpPr>
            <p:sp>
              <p:nvSpPr>
                <p:cNvPr id="52" name="Google Shape;495;p63">
                  <a:extLst>
                    <a:ext uri="{FF2B5EF4-FFF2-40B4-BE49-F238E27FC236}">
                      <a16:creationId xmlns:a16="http://schemas.microsoft.com/office/drawing/2014/main" id="{FD64086D-BF18-1270-020C-C1C8959EDB3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32176" y="2138805"/>
                  <a:ext cx="1627200" cy="4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Roboto Condensed"/>
                    <a:buNone/>
                    <a:defRPr sz="2000" b="1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it-IT" dirty="0"/>
                    <a:t>Sedie</a:t>
                  </a:r>
                </a:p>
              </p:txBody>
            </p:sp>
            <p:sp>
              <p:nvSpPr>
                <p:cNvPr id="53" name="Google Shape;496;p63">
                  <a:extLst>
                    <a:ext uri="{FF2B5EF4-FFF2-40B4-BE49-F238E27FC236}">
                      <a16:creationId xmlns:a16="http://schemas.microsoft.com/office/drawing/2014/main" id="{525C8084-1B77-0F74-F00B-9D349306E1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32176" y="2399180"/>
                  <a:ext cx="1627200" cy="63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marL="0" indent="0"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-US" dirty="0" err="1"/>
                    <a:t>Minimo</a:t>
                  </a:r>
                  <a:r>
                    <a:rPr lang="en-US" dirty="0"/>
                    <a:t>: 15</a:t>
                  </a:r>
                </a:p>
                <a:p>
                  <a:pPr marL="0" indent="0"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-US" dirty="0"/>
                    <a:t>Massimo: 30 </a:t>
                  </a:r>
                </a:p>
              </p:txBody>
            </p:sp>
          </p:grpSp>
          <p:grpSp>
            <p:nvGrpSpPr>
              <p:cNvPr id="66" name="Gruppo 65">
                <a:extLst>
                  <a:ext uri="{FF2B5EF4-FFF2-40B4-BE49-F238E27FC236}">
                    <a16:creationId xmlns:a16="http://schemas.microsoft.com/office/drawing/2014/main" id="{35B1AC10-F214-E991-D988-0A2426BD9D42}"/>
                  </a:ext>
                </a:extLst>
              </p:cNvPr>
              <p:cNvGrpSpPr/>
              <p:nvPr/>
            </p:nvGrpSpPr>
            <p:grpSpPr>
              <a:xfrm>
                <a:off x="817080" y="3505200"/>
                <a:ext cx="1627200" cy="1190511"/>
                <a:chOff x="2391248" y="2172106"/>
                <a:chExt cx="1627200" cy="1190511"/>
              </a:xfrm>
            </p:grpSpPr>
            <p:sp>
              <p:nvSpPr>
                <p:cNvPr id="67" name="Google Shape;497;p63">
                  <a:extLst>
                    <a:ext uri="{FF2B5EF4-FFF2-40B4-BE49-F238E27FC236}">
                      <a16:creationId xmlns:a16="http://schemas.microsoft.com/office/drawing/2014/main" id="{E380BC02-5BCF-129F-99E0-E1C109254E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91248" y="2172106"/>
                  <a:ext cx="1627200" cy="7060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Roboto Condensed"/>
                    <a:buNone/>
                    <a:defRPr sz="2000" b="1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it-IT" dirty="0"/>
                    <a:t>Orologi di ulivo</a:t>
                  </a:r>
                </a:p>
              </p:txBody>
            </p:sp>
            <p:sp>
              <p:nvSpPr>
                <p:cNvPr id="68" name="Google Shape;498;p63">
                  <a:extLst>
                    <a:ext uri="{FF2B5EF4-FFF2-40B4-BE49-F238E27FC236}">
                      <a16:creationId xmlns:a16="http://schemas.microsoft.com/office/drawing/2014/main" id="{B3D82467-E996-4181-F78E-07518FF52BE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91248" y="2725717"/>
                  <a:ext cx="1627200" cy="63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marL="0" indent="0"/>
                  <a:r>
                    <a:rPr lang="en-US" dirty="0" err="1"/>
                    <a:t>Minimo</a:t>
                  </a:r>
                  <a:r>
                    <a:rPr lang="en-US" dirty="0"/>
                    <a:t>: 5</a:t>
                  </a:r>
                </a:p>
                <a:p>
                  <a:pPr marL="0" indent="0"/>
                  <a:r>
                    <a:rPr lang="en-US" dirty="0"/>
                    <a:t>Massimo: 20</a:t>
                  </a:r>
                </a:p>
              </p:txBody>
            </p:sp>
          </p:grp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9F25F8BA-8AB7-7819-7353-A54FC00CE1FF}"/>
                </a:ext>
              </a:extLst>
            </p:cNvPr>
            <p:cNvGrpSpPr/>
            <p:nvPr/>
          </p:nvGrpSpPr>
          <p:grpSpPr>
            <a:xfrm>
              <a:off x="2569680" y="2476014"/>
              <a:ext cx="1627200" cy="2219697"/>
              <a:chOff x="3758400" y="2476014"/>
              <a:chExt cx="1627200" cy="2219697"/>
            </a:xfrm>
          </p:grpSpPr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00DA3C20-D0CB-EE2E-37AC-76A69EE07045}"/>
                  </a:ext>
                </a:extLst>
              </p:cNvPr>
              <p:cNvGrpSpPr/>
              <p:nvPr/>
            </p:nvGrpSpPr>
            <p:grpSpPr>
              <a:xfrm>
                <a:off x="3758400" y="2476014"/>
                <a:ext cx="1627200" cy="897275"/>
                <a:chOff x="2391248" y="2427242"/>
                <a:chExt cx="1627200" cy="897275"/>
              </a:xfrm>
            </p:grpSpPr>
            <p:sp>
              <p:nvSpPr>
                <p:cNvPr id="59" name="Google Shape;497;p63">
                  <a:extLst>
                    <a:ext uri="{FF2B5EF4-FFF2-40B4-BE49-F238E27FC236}">
                      <a16:creationId xmlns:a16="http://schemas.microsoft.com/office/drawing/2014/main" id="{CE1AD22C-B215-69C2-EEA5-A1DC5F641F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91248" y="2427242"/>
                  <a:ext cx="1627200" cy="4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Roboto Condensed"/>
                    <a:buNone/>
                    <a:defRPr sz="2000" b="1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it-IT" dirty="0"/>
                    <a:t>Tavoli</a:t>
                  </a:r>
                </a:p>
              </p:txBody>
            </p:sp>
            <p:sp>
              <p:nvSpPr>
                <p:cNvPr id="60" name="Google Shape;498;p63">
                  <a:extLst>
                    <a:ext uri="{FF2B5EF4-FFF2-40B4-BE49-F238E27FC236}">
                      <a16:creationId xmlns:a16="http://schemas.microsoft.com/office/drawing/2014/main" id="{D31C9C99-9E00-FE95-6840-355FD94D5E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91248" y="2687617"/>
                  <a:ext cx="1627200" cy="63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marL="0" indent="0"/>
                  <a:r>
                    <a:rPr lang="en-US" dirty="0" err="1"/>
                    <a:t>Minimo</a:t>
                  </a:r>
                  <a:r>
                    <a:rPr lang="en-US" dirty="0"/>
                    <a:t>: 3</a:t>
                  </a:r>
                </a:p>
                <a:p>
                  <a:pPr marL="0" indent="0"/>
                  <a:r>
                    <a:rPr lang="en-US" dirty="0"/>
                    <a:t>Massimo: 20</a:t>
                  </a:r>
                </a:p>
              </p:txBody>
            </p:sp>
          </p:grpSp>
          <p:grpSp>
            <p:nvGrpSpPr>
              <p:cNvPr id="70" name="Gruppo 69">
                <a:extLst>
                  <a:ext uri="{FF2B5EF4-FFF2-40B4-BE49-F238E27FC236}">
                    <a16:creationId xmlns:a16="http://schemas.microsoft.com/office/drawing/2014/main" id="{933287F2-D7EB-BAA2-2275-85D57B63C3EC}"/>
                  </a:ext>
                </a:extLst>
              </p:cNvPr>
              <p:cNvGrpSpPr/>
              <p:nvPr/>
            </p:nvGrpSpPr>
            <p:grpSpPr>
              <a:xfrm>
                <a:off x="3758400" y="3505200"/>
                <a:ext cx="1627200" cy="1190511"/>
                <a:chOff x="2391248" y="2172106"/>
                <a:chExt cx="1627200" cy="1190511"/>
              </a:xfrm>
            </p:grpSpPr>
            <p:sp>
              <p:nvSpPr>
                <p:cNvPr id="71" name="Google Shape;497;p63">
                  <a:extLst>
                    <a:ext uri="{FF2B5EF4-FFF2-40B4-BE49-F238E27FC236}">
                      <a16:creationId xmlns:a16="http://schemas.microsoft.com/office/drawing/2014/main" id="{D95F928A-0A66-4C91-C450-9076799CC4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91248" y="2172106"/>
                  <a:ext cx="1627200" cy="7060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Roboto Condensed"/>
                    <a:buNone/>
                    <a:defRPr sz="2000" b="1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2000"/>
                    <a:buFont typeface="Arial"/>
                    <a:buNone/>
                    <a:defRPr sz="2000" b="0" i="0" u="none" strike="noStrike" cap="none">
                      <a:solidFill>
                        <a:schemeClr val="accent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it-IT" dirty="0"/>
                    <a:t>Orologi di faggio</a:t>
                  </a:r>
                </a:p>
              </p:txBody>
            </p:sp>
            <p:sp>
              <p:nvSpPr>
                <p:cNvPr id="72" name="Google Shape;498;p63">
                  <a:extLst>
                    <a:ext uri="{FF2B5EF4-FFF2-40B4-BE49-F238E27FC236}">
                      <a16:creationId xmlns:a16="http://schemas.microsoft.com/office/drawing/2014/main" id="{713DCF1E-B958-84BE-9744-2366FA4C87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91248" y="2725717"/>
                  <a:ext cx="1627200" cy="63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Roboto"/>
                    <a:buNone/>
                    <a:defRPr sz="14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marL="0" indent="0"/>
                  <a:r>
                    <a:rPr lang="en-US" dirty="0" err="1"/>
                    <a:t>Minimo</a:t>
                  </a:r>
                  <a:r>
                    <a:rPr lang="en-US" dirty="0"/>
                    <a:t>: 8</a:t>
                  </a:r>
                </a:p>
                <a:p>
                  <a:pPr marL="0" indent="0"/>
                  <a:r>
                    <a:rPr lang="en-US" dirty="0"/>
                    <a:t>Massimo: 8</a:t>
                  </a:r>
                </a:p>
              </p:txBody>
            </p:sp>
          </p:grpSp>
        </p:grp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8B57A42C-05AE-4A5A-330E-5358BB860CC9}"/>
              </a:ext>
            </a:extLst>
          </p:cNvPr>
          <p:cNvGrpSpPr/>
          <p:nvPr/>
        </p:nvGrpSpPr>
        <p:grpSpPr>
          <a:xfrm>
            <a:off x="5254140" y="2992306"/>
            <a:ext cx="3400440" cy="1290652"/>
            <a:chOff x="5216520" y="3085614"/>
            <a:chExt cx="3400440" cy="1290652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99C252E7-1ADF-523C-2B66-1EB739BB0627}"/>
                </a:ext>
              </a:extLst>
            </p:cNvPr>
            <p:cNvGrpSpPr/>
            <p:nvPr/>
          </p:nvGrpSpPr>
          <p:grpSpPr>
            <a:xfrm>
              <a:off x="5216520" y="3085614"/>
              <a:ext cx="1627200" cy="1290652"/>
              <a:chOff x="5513435" y="1955935"/>
              <a:chExt cx="1627200" cy="1290652"/>
            </a:xfrm>
          </p:grpSpPr>
          <p:sp>
            <p:nvSpPr>
              <p:cNvPr id="75" name="Google Shape;499;p63">
                <a:extLst>
                  <a:ext uri="{FF2B5EF4-FFF2-40B4-BE49-F238E27FC236}">
                    <a16:creationId xmlns:a16="http://schemas.microsoft.com/office/drawing/2014/main" id="{37B3EC39-28AD-234E-F921-1AE770C9C3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435" y="1955935"/>
                <a:ext cx="1627200" cy="74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Roboto Condensed"/>
                  <a:buNone/>
                  <a:defRPr sz="2000" b="1" i="0" u="none" strike="noStrike" cap="none">
                    <a:solidFill>
                      <a:schemeClr val="accen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it-IT" dirty="0"/>
                  <a:t>q di legna di ulivo</a:t>
                </a:r>
              </a:p>
            </p:txBody>
          </p:sp>
          <p:sp>
            <p:nvSpPr>
              <p:cNvPr id="76" name="Google Shape;500;p63">
                <a:extLst>
                  <a:ext uri="{FF2B5EF4-FFF2-40B4-BE49-F238E27FC236}">
                    <a16:creationId xmlns:a16="http://schemas.microsoft.com/office/drawing/2014/main" id="{1F6AAC1A-CA8D-AA3C-2A97-DB096BCBD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435" y="2609687"/>
                <a:ext cx="16272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dirty="0" err="1"/>
                  <a:t>Minimo</a:t>
                </a:r>
                <a:r>
                  <a:rPr lang="en-US" dirty="0"/>
                  <a:t>: 4</a:t>
                </a:r>
              </a:p>
              <a:p>
                <a:pPr marL="0" indent="0">
                  <a:buClr>
                    <a:schemeClr val="dk1"/>
                  </a:buClr>
                  <a:buSzPts val="1100"/>
                </a:pPr>
                <a:r>
                  <a:rPr lang="en-US" dirty="0"/>
                  <a:t>Massimo</a:t>
                </a:r>
                <a:r>
                  <a:rPr lang="en-US"/>
                  <a:t>: 30 </a:t>
                </a:r>
                <a:endParaRPr lang="en-US" dirty="0"/>
              </a:p>
            </p:txBody>
          </p:sp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DB1F957A-60D1-B215-9ED2-B6D01047045F}"/>
                </a:ext>
              </a:extLst>
            </p:cNvPr>
            <p:cNvGrpSpPr/>
            <p:nvPr/>
          </p:nvGrpSpPr>
          <p:grpSpPr>
            <a:xfrm>
              <a:off x="6989760" y="3085614"/>
              <a:ext cx="1627200" cy="1290652"/>
              <a:chOff x="7140635" y="2117462"/>
              <a:chExt cx="1627200" cy="1290652"/>
            </a:xfrm>
          </p:grpSpPr>
          <p:sp>
            <p:nvSpPr>
              <p:cNvPr id="78" name="Google Shape;501;p63">
                <a:extLst>
                  <a:ext uri="{FF2B5EF4-FFF2-40B4-BE49-F238E27FC236}">
                    <a16:creationId xmlns:a16="http://schemas.microsoft.com/office/drawing/2014/main" id="{BD5C120F-62DA-BCD6-C1E3-61DC7A0B0A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635" y="2117462"/>
                <a:ext cx="1627200" cy="748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Roboto Condensed"/>
                  <a:buNone/>
                  <a:defRPr sz="2000" b="1" i="0" u="none" strike="noStrike" cap="none">
                    <a:solidFill>
                      <a:schemeClr val="accen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it-IT" dirty="0"/>
                  <a:t>q di legna di faggio</a:t>
                </a:r>
              </a:p>
            </p:txBody>
          </p:sp>
          <p:sp>
            <p:nvSpPr>
              <p:cNvPr id="79" name="Google Shape;502;p63">
                <a:extLst>
                  <a:ext uri="{FF2B5EF4-FFF2-40B4-BE49-F238E27FC236}">
                    <a16:creationId xmlns:a16="http://schemas.microsoft.com/office/drawing/2014/main" id="{6CA493F9-9493-9F60-CD89-78AB066AB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635" y="2771214"/>
                <a:ext cx="16272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Roboto"/>
                  <a:buNone/>
                  <a:defRPr sz="1400" b="0" i="0" u="none" strike="noStrike" cap="non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dirty="0" err="1"/>
                  <a:t>Minimo</a:t>
                </a:r>
                <a:r>
                  <a:rPr lang="en-US" dirty="0"/>
                  <a:t>: 2</a:t>
                </a:r>
              </a:p>
              <a:p>
                <a:pPr marL="0" indent="0">
                  <a:buClr>
                    <a:schemeClr val="dk1"/>
                  </a:buClr>
                  <a:buSzPts val="1100"/>
                </a:pPr>
                <a:r>
                  <a:rPr lang="en-US" dirty="0"/>
                  <a:t>Massimo: 15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77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9;p40">
            <a:extLst>
              <a:ext uri="{FF2B5EF4-FFF2-40B4-BE49-F238E27FC236}">
                <a16:creationId xmlns:a16="http://schemas.microsoft.com/office/drawing/2014/main" id="{7A27E4C1-73BC-CF15-3BCD-ECA1DE6AD65F}"/>
              </a:ext>
            </a:extLst>
          </p:cNvPr>
          <p:cNvSpPr txBox="1">
            <a:spLocks/>
          </p:cNvSpPr>
          <p:nvPr/>
        </p:nvSpPr>
        <p:spPr>
          <a:xfrm>
            <a:off x="938646" y="1144580"/>
            <a:ext cx="7266709" cy="78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None/>
            </a:pP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Prima di passare alla funzione obiettivo e ai vincoli in gioco, è necessario formalizzare i dati precedenti, dichiarando le seguenti variabili: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CBA50950-7399-145D-DDB8-6722EE149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8415" y="2354580"/>
            <a:ext cx="4927170" cy="2461260"/>
          </a:xfrm>
        </p:spPr>
        <p:txBody>
          <a:bodyPr/>
          <a:lstStyle/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en-US" sz="1800" baseline="-25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numero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sedie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produrre</a:t>
            </a:r>
            <a:endParaRPr lang="en-US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en-US" sz="1800" baseline="-25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 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numero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tavoli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produrre</a:t>
            </a:r>
            <a:endParaRPr lang="en-US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en-US" sz="1800" baseline="-25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 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numero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orologi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ulivo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produrre</a:t>
            </a:r>
            <a:endParaRPr lang="en-US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en-US" sz="1800" baseline="-25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 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q di legno di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ulivo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lavorato</a:t>
            </a:r>
            <a:endParaRPr lang="en-US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en-US" sz="1800" baseline="-25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 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numero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orologi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faggio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produrre</a:t>
            </a:r>
            <a:endParaRPr lang="en-US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0" indent="-317500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400"/>
              <a:buChar char="●"/>
            </a:pP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en-US" sz="1800" baseline="-25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 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q di legno di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faggio</a:t>
            </a:r>
            <a:r>
              <a:rPr lang="en-US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lavorato</a:t>
            </a:r>
            <a:endParaRPr lang="en-US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Google Shape;235;p41">
            <a:extLst>
              <a:ext uri="{FF2B5EF4-FFF2-40B4-BE49-F238E27FC236}">
                <a16:creationId xmlns:a16="http://schemas.microsoft.com/office/drawing/2014/main" id="{B2CFD2D1-7AAC-71B0-1297-2D8020E1E10F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5798147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Formalizzazione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del</a:t>
            </a:r>
            <a:r>
              <a:rPr lang="en" dirty="0">
                <a:solidFill>
                  <a:schemeClr val="accent1"/>
                </a:solidFill>
              </a:rPr>
              <a:t> problema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77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88260" y="1197324"/>
            <a:ext cx="7653660" cy="148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Max [1000x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 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+ 1500x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+ 150x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+ 300x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+ 30*(x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0,2x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0,4x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0,1x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+40 *(x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0,1x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+</a:t>
            </a:r>
          </a:p>
          <a:p>
            <a:pPr marL="0" indent="0" algn="ctr">
              <a:spcAft>
                <a:spcPts val="600"/>
              </a:spcAft>
            </a:pP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– 8,5*( 2x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+ 2,5x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+ 1,5x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+ 1,5x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– </a:t>
            </a:r>
          </a:p>
          <a:p>
            <a:pPr marL="0" indent="0" algn="ctr">
              <a:spcAft>
                <a:spcPts val="600"/>
              </a:spcAft>
            </a:pP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– 0,5*3*(2x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 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)]</a:t>
            </a:r>
            <a:endParaRPr lang="it-IT" sz="1100" dirty="0">
              <a:solidFill>
                <a:schemeClr val="lt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Google Shape;235;p41">
            <a:extLst>
              <a:ext uri="{FF2B5EF4-FFF2-40B4-BE49-F238E27FC236}">
                <a16:creationId xmlns:a16="http://schemas.microsoft.com/office/drawing/2014/main" id="{2EBF106A-760E-EF3B-A781-08FA107EC5EE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5798147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Funzione</a:t>
            </a:r>
            <a:r>
              <a:rPr lang="en" dirty="0">
                <a:solidFill>
                  <a:schemeClr val="accent1"/>
                </a:solidFill>
              </a:rPr>
              <a:t> Obiettivo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8" name="Google Shape;229;p40">
            <a:extLst>
              <a:ext uri="{FF2B5EF4-FFF2-40B4-BE49-F238E27FC236}">
                <a16:creationId xmlns:a16="http://schemas.microsoft.com/office/drawing/2014/main" id="{E97B1A3B-E18E-389E-1620-F62B8926C225}"/>
              </a:ext>
            </a:extLst>
          </p:cNvPr>
          <p:cNvSpPr txBox="1">
            <a:spLocks/>
          </p:cNvSpPr>
          <p:nvPr/>
        </p:nvSpPr>
        <p:spPr>
          <a:xfrm>
            <a:off x="745170" y="2933044"/>
            <a:ext cx="7653660" cy="211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1000x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 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+ 1500x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+ 150x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+ 300x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  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= </a:t>
            </a:r>
            <a:r>
              <a:rPr lang="it-IT" sz="18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guadagno dalla vendita dei prodotti artigianali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30*(x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0,2x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0,4x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0,1x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+40 *(x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0,1x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= </a:t>
            </a:r>
            <a:r>
              <a:rPr lang="it-IT" sz="18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guadagno dalla vendita del legno di ulivo e faggio lavorato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8,5*( 2x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+ 2,5x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+ 1,5x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+ 1,5x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= </a:t>
            </a:r>
            <a:r>
              <a:rPr lang="it-IT" sz="18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stipendio all’ora ad operaio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0,5*3*(2x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 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1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= </a:t>
            </a:r>
            <a:r>
              <a:rPr lang="it-IT" sz="18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costi per KW/h per la produzione</a:t>
            </a:r>
          </a:p>
          <a:p>
            <a:pPr marL="0" indent="0" algn="l">
              <a:spcAft>
                <a:spcPts val="1600"/>
              </a:spcAft>
            </a:pPr>
            <a:endParaRPr lang="it-IT" sz="1800" dirty="0">
              <a:solidFill>
                <a:schemeClr val="lt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17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>
            <a:spLocks noGrp="1"/>
          </p:cNvSpPr>
          <p:nvPr>
            <p:ph type="body" idx="1"/>
          </p:nvPr>
        </p:nvSpPr>
        <p:spPr>
          <a:xfrm>
            <a:off x="411262" y="2133060"/>
            <a:ext cx="4267200" cy="2644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Char char="●"/>
            </a:pP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&lt;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= 120 : </a:t>
            </a:r>
            <a:r>
              <a:rPr lang="it-IT" sz="16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vincolo per le macchine 1;</a:t>
            </a: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Char char="●"/>
            </a:pP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&lt;= 120 : </a:t>
            </a:r>
            <a:r>
              <a:rPr lang="it-IT" sz="16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vincolo per le macchine 2;</a:t>
            </a:r>
            <a:endParaRPr lang="it-IT" sz="1600" dirty="0">
              <a:solidFill>
                <a:schemeClr val="lt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Char char="●"/>
            </a:pP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+ 2,5x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+ 1,5x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+ 1,5x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+ 3x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 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&lt;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= 200 : </a:t>
            </a:r>
            <a:r>
              <a:rPr lang="it-IT" sz="16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vincolo per le ore di lavoro degli operai;</a:t>
            </a: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Char char="●"/>
            </a:pP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+ 4x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+ 0,5x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+ 0,5x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+ 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r>
              <a:rPr lang="it-I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&lt;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= 200 : </a:t>
            </a:r>
            <a:r>
              <a:rPr lang="it-IT" sz="16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vincolo per la capienza massima del magazzino;</a:t>
            </a:r>
          </a:p>
        </p:txBody>
      </p:sp>
      <p:sp>
        <p:nvSpPr>
          <p:cNvPr id="319" name="Google Shape;319;p51"/>
          <p:cNvSpPr txBox="1">
            <a:spLocks noGrp="1"/>
          </p:cNvSpPr>
          <p:nvPr>
            <p:ph type="body" idx="2"/>
          </p:nvPr>
        </p:nvSpPr>
        <p:spPr>
          <a:xfrm>
            <a:off x="4678462" y="2133060"/>
            <a:ext cx="4160738" cy="24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Char char="●"/>
            </a:pP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0,2x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0,4x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0,1x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&gt;= 4 : </a:t>
            </a:r>
            <a:r>
              <a:rPr lang="it-IT" sz="16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vincoli per l’autosufficienza delle legno di ulivo;</a:t>
            </a: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Char char="●"/>
            </a:pP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6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0,1x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5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&gt;= 2 :</a:t>
            </a:r>
            <a:r>
              <a:rPr lang="it-IT" sz="16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vincoli per l’autosufficienza delle legno di faggio;</a:t>
            </a: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Char char="●"/>
            </a:pP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&gt;= [15, 3, 5, 4, 8, 2] : </a:t>
            </a:r>
            <a:r>
              <a:rPr lang="it-IT" sz="16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Lower Bounds;</a:t>
            </a:r>
            <a:endParaRPr lang="it-IT" sz="1600" dirty="0">
              <a:solidFill>
                <a:schemeClr val="lt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400"/>
              <a:buChar char="●"/>
            </a:pP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</a:t>
            </a:r>
            <a:r>
              <a:rPr lang="it-IT" sz="105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</a:t>
            </a:r>
            <a:r>
              <a:rPr lang="it-IT" sz="16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&lt;= [30, 20, 20, 30, 9, 15] : </a:t>
            </a:r>
            <a:r>
              <a:rPr lang="it-IT" sz="1600" dirty="0" err="1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Upper</a:t>
            </a:r>
            <a:r>
              <a:rPr lang="it-IT" sz="1600" dirty="0">
                <a:solidFill>
                  <a:srgbClr val="51E2E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Bounds;</a:t>
            </a:r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027C67B6-54A7-A1DD-384C-CD6FB0950D2F}"/>
              </a:ext>
            </a:extLst>
          </p:cNvPr>
          <p:cNvSpPr txBox="1">
            <a:spLocks/>
          </p:cNvSpPr>
          <p:nvPr/>
        </p:nvSpPr>
        <p:spPr>
          <a:xfrm>
            <a:off x="671232" y="244224"/>
            <a:ext cx="5798147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Vincoli e </a:t>
            </a:r>
            <a:r>
              <a:rPr lang="en" dirty="0">
                <a:solidFill>
                  <a:srgbClr val="51E2EE"/>
                </a:solidFill>
              </a:rPr>
              <a:t>Bounds</a:t>
            </a:r>
            <a:endParaRPr lang="it-IT" dirty="0">
              <a:solidFill>
                <a:srgbClr val="51E2EE"/>
              </a:solidFill>
            </a:endParaRPr>
          </a:p>
        </p:txBody>
      </p:sp>
      <p:sp>
        <p:nvSpPr>
          <p:cNvPr id="10" name="Google Shape;229;p40">
            <a:extLst>
              <a:ext uri="{FF2B5EF4-FFF2-40B4-BE49-F238E27FC236}">
                <a16:creationId xmlns:a16="http://schemas.microsoft.com/office/drawing/2014/main" id="{D9FEBB4E-0CC8-C2BB-978E-CACC460E0313}"/>
              </a:ext>
            </a:extLst>
          </p:cNvPr>
          <p:cNvSpPr txBox="1">
            <a:spLocks/>
          </p:cNvSpPr>
          <p:nvPr/>
        </p:nvSpPr>
        <p:spPr>
          <a:xfrm>
            <a:off x="938646" y="1144580"/>
            <a:ext cx="7266709" cy="66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just" rtl="0"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>
                <a:latin typeface="Roboto Condensed" panose="02000000000000000000" pitchFamily="2" charset="0"/>
                <a:ea typeface="Roboto Condensed" panose="02000000000000000000" pitchFamily="2" charset="0"/>
                <a:cs typeface="Roboto Light"/>
                <a:sym typeface="Roboto Light"/>
              </a:rPr>
              <a:t>L’esistenza di</a:t>
            </a:r>
            <a:r>
              <a:rPr lang="it-IT" sz="1800" dirty="0">
                <a:solidFill>
                  <a:schemeClr val="l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Light"/>
                <a:sym typeface="Roboto Light"/>
              </a:rPr>
              <a:t> limiti per i parametri del problema comporta la definizione di vincoli, formalizzati come segue:</a:t>
            </a:r>
          </a:p>
        </p:txBody>
      </p:sp>
    </p:spTree>
    <p:extLst>
      <p:ext uri="{BB962C8B-B14F-4D97-AF65-F5344CB8AC3E}">
        <p14:creationId xmlns:p14="http://schemas.microsoft.com/office/powerpoint/2010/main" val="19222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od Texture">
  <a:themeElements>
    <a:clrScheme name="Simple Light">
      <a:dk1>
        <a:srgbClr val="59443C"/>
      </a:dk1>
      <a:lt1>
        <a:srgbClr val="FFFFFF"/>
      </a:lt1>
      <a:dk2>
        <a:srgbClr val="51E2EE"/>
      </a:dk2>
      <a:lt2>
        <a:srgbClr val="352921"/>
      </a:lt2>
      <a:accent1>
        <a:srgbClr val="51E2EE"/>
      </a:accent1>
      <a:accent2>
        <a:srgbClr val="633303"/>
      </a:accent2>
      <a:accent3>
        <a:srgbClr val="59443C"/>
      </a:accent3>
      <a:accent4>
        <a:srgbClr val="51E2EE"/>
      </a:accent4>
      <a:accent5>
        <a:srgbClr val="FFFFFF"/>
      </a:accent5>
      <a:accent6>
        <a:srgbClr val="51E2E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7CD64B14AB824EB263F95310D2AC57" ma:contentTypeVersion="4" ma:contentTypeDescription="Creare un nuovo documento." ma:contentTypeScope="" ma:versionID="c2e7cb0af80009af6deaa4c92d76d962">
  <xsd:schema xmlns:xsd="http://www.w3.org/2001/XMLSchema" xmlns:xs="http://www.w3.org/2001/XMLSchema" xmlns:p="http://schemas.microsoft.com/office/2006/metadata/properties" xmlns:ns2="bb42fad8-183d-48c0-be84-dc5f53e4457c" targetNamespace="http://schemas.microsoft.com/office/2006/metadata/properties" ma:root="true" ma:fieldsID="fff9a15a0df33226ef682c510efb8dbf" ns2:_="">
    <xsd:import namespace="bb42fad8-183d-48c0-be84-dc5f53e445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2fad8-183d-48c0-be84-dc5f53e445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E788BA-DB5D-461F-B504-02207AE08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A93B8-4265-4924-9DDD-21B645791BE4}"/>
</file>

<file path=customXml/itemProps3.xml><?xml version="1.0" encoding="utf-8"?>
<ds:datastoreItem xmlns:ds="http://schemas.openxmlformats.org/officeDocument/2006/customXml" ds:itemID="{FD8F9A9B-10D9-4D1D-923D-E4603F4971E7}">
  <ds:schemaRefs>
    <ds:schemaRef ds:uri="http://purl.org/dc/terms/"/>
    <ds:schemaRef ds:uri="http://purl.org/dc/elements/1.1/"/>
    <ds:schemaRef ds:uri="03aebce1-dba4-4efc-a392-f4054b6dccd2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ebf696f3-ad5d-45cc-909d-5ca9ee004e9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2421</Words>
  <Application>Microsoft Office PowerPoint</Application>
  <PresentationFormat>Presentazione su schermo (16:9)</PresentationFormat>
  <Paragraphs>404</Paragraphs>
  <Slides>29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Roboto</vt:lpstr>
      <vt:lpstr>Roboto Condensed</vt:lpstr>
      <vt:lpstr>Arial</vt:lpstr>
      <vt:lpstr>Roboto Light</vt:lpstr>
      <vt:lpstr>Calibri</vt:lpstr>
      <vt:lpstr>Cambria Math</vt:lpstr>
      <vt:lpstr>Wood Texture</vt:lpstr>
      <vt:lpstr>Azienda PASM</vt:lpstr>
      <vt:lpstr>Panoramica Generale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Approccio alle Reti Neurali</vt:lpstr>
      <vt:lpstr>Input Layer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Azienda PASM</dc:title>
  <dc:creator>Marco Fusco</dc:creator>
  <cp:lastModifiedBy>Salvatore Chianese</cp:lastModifiedBy>
  <cp:revision>118</cp:revision>
  <dcterms:modified xsi:type="dcterms:W3CDTF">2022-12-21T12:30:34Z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0x0101009F7CD64B14AB824EB263F95310D2AC57</vt:lpwstr>
  </property>
</Properties>
</file>